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9" r:id="rId2"/>
    <p:sldId id="260" r:id="rId3"/>
    <p:sldId id="263" r:id="rId4"/>
    <p:sldId id="261" r:id="rId5"/>
  </p:sldIdLst>
  <p:sldSz cx="15122525" cy="10333038"/>
  <p:notesSz cx="6807200" cy="9939338"/>
  <p:defaultTextStyle>
    <a:defPPr>
      <a:defRPr lang="ja-JP"/>
    </a:defPPr>
    <a:lvl1pPr marL="0" algn="l" defTabSz="1454327" rtl="0" eaLnBrk="1" latinLnBrk="0" hangingPunct="1">
      <a:defRPr kumimoji="1" sz="3000" kern="1200">
        <a:solidFill>
          <a:schemeClr val="tx1"/>
        </a:solidFill>
        <a:latin typeface="+mn-lt"/>
        <a:ea typeface="+mn-ea"/>
        <a:cs typeface="+mn-cs"/>
      </a:defRPr>
    </a:lvl1pPr>
    <a:lvl2pPr marL="727163" algn="l" defTabSz="1454327" rtl="0" eaLnBrk="1" latinLnBrk="0" hangingPunct="1">
      <a:defRPr kumimoji="1" sz="3000" kern="1200">
        <a:solidFill>
          <a:schemeClr val="tx1"/>
        </a:solidFill>
        <a:latin typeface="+mn-lt"/>
        <a:ea typeface="+mn-ea"/>
        <a:cs typeface="+mn-cs"/>
      </a:defRPr>
    </a:lvl2pPr>
    <a:lvl3pPr marL="1454327" algn="l" defTabSz="1454327" rtl="0" eaLnBrk="1" latinLnBrk="0" hangingPunct="1">
      <a:defRPr kumimoji="1" sz="3000" kern="1200">
        <a:solidFill>
          <a:schemeClr val="tx1"/>
        </a:solidFill>
        <a:latin typeface="+mn-lt"/>
        <a:ea typeface="+mn-ea"/>
        <a:cs typeface="+mn-cs"/>
      </a:defRPr>
    </a:lvl3pPr>
    <a:lvl4pPr marL="2181490" algn="l" defTabSz="1454327" rtl="0" eaLnBrk="1" latinLnBrk="0" hangingPunct="1">
      <a:defRPr kumimoji="1" sz="3000" kern="1200">
        <a:solidFill>
          <a:schemeClr val="tx1"/>
        </a:solidFill>
        <a:latin typeface="+mn-lt"/>
        <a:ea typeface="+mn-ea"/>
        <a:cs typeface="+mn-cs"/>
      </a:defRPr>
    </a:lvl4pPr>
    <a:lvl5pPr marL="2908653" algn="l" defTabSz="1454327" rtl="0" eaLnBrk="1" latinLnBrk="0" hangingPunct="1">
      <a:defRPr kumimoji="1" sz="3000" kern="1200">
        <a:solidFill>
          <a:schemeClr val="tx1"/>
        </a:solidFill>
        <a:latin typeface="+mn-lt"/>
        <a:ea typeface="+mn-ea"/>
        <a:cs typeface="+mn-cs"/>
      </a:defRPr>
    </a:lvl5pPr>
    <a:lvl6pPr marL="3635816" algn="l" defTabSz="1454327" rtl="0" eaLnBrk="1" latinLnBrk="0" hangingPunct="1">
      <a:defRPr kumimoji="1" sz="3000" kern="1200">
        <a:solidFill>
          <a:schemeClr val="tx1"/>
        </a:solidFill>
        <a:latin typeface="+mn-lt"/>
        <a:ea typeface="+mn-ea"/>
        <a:cs typeface="+mn-cs"/>
      </a:defRPr>
    </a:lvl6pPr>
    <a:lvl7pPr marL="4362980" algn="l" defTabSz="1454327" rtl="0" eaLnBrk="1" latinLnBrk="0" hangingPunct="1">
      <a:defRPr kumimoji="1" sz="3000" kern="1200">
        <a:solidFill>
          <a:schemeClr val="tx1"/>
        </a:solidFill>
        <a:latin typeface="+mn-lt"/>
        <a:ea typeface="+mn-ea"/>
        <a:cs typeface="+mn-cs"/>
      </a:defRPr>
    </a:lvl7pPr>
    <a:lvl8pPr marL="5090143" algn="l" defTabSz="1454327" rtl="0" eaLnBrk="1" latinLnBrk="0" hangingPunct="1">
      <a:defRPr kumimoji="1" sz="3000" kern="1200">
        <a:solidFill>
          <a:schemeClr val="tx1"/>
        </a:solidFill>
        <a:latin typeface="+mn-lt"/>
        <a:ea typeface="+mn-ea"/>
        <a:cs typeface="+mn-cs"/>
      </a:defRPr>
    </a:lvl8pPr>
    <a:lvl9pPr marL="5817307" algn="l" defTabSz="1454327" rtl="0" eaLnBrk="1" latinLnBrk="0" hangingPunct="1">
      <a:defRPr kumimoji="1" sz="3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9" autoAdjust="0"/>
    <p:restoredTop sz="97723" autoAdjust="0"/>
  </p:normalViewPr>
  <p:slideViewPr>
    <p:cSldViewPr>
      <p:cViewPr>
        <p:scale>
          <a:sx n="70" d="100"/>
          <a:sy n="70" d="100"/>
        </p:scale>
        <p:origin x="-414" y="84"/>
      </p:cViewPr>
      <p:guideLst>
        <p:guide orient="horz" pos="3255"/>
        <p:guide pos="4763"/>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2"/>
            <a:ext cx="2949678" cy="497461"/>
          </a:xfrm>
          <a:prstGeom prst="rect">
            <a:avLst/>
          </a:prstGeom>
        </p:spPr>
        <p:txBody>
          <a:bodyPr vert="horz" lIns="62985" tIns="31493" rIns="62985" bIns="31493" rtlCol="0"/>
          <a:lstStyle>
            <a:lvl1pPr algn="l">
              <a:defRPr sz="800"/>
            </a:lvl1pPr>
          </a:lstStyle>
          <a:p>
            <a:endParaRPr kumimoji="1" lang="ja-JP" altLang="en-US"/>
          </a:p>
        </p:txBody>
      </p:sp>
      <p:sp>
        <p:nvSpPr>
          <p:cNvPr id="3" name="日付プレースホルダ 2"/>
          <p:cNvSpPr>
            <a:spLocks noGrp="1"/>
          </p:cNvSpPr>
          <p:nvPr>
            <p:ph type="dt" idx="1"/>
          </p:nvPr>
        </p:nvSpPr>
        <p:spPr>
          <a:xfrm>
            <a:off x="3855350" y="2"/>
            <a:ext cx="2950765" cy="497461"/>
          </a:xfrm>
          <a:prstGeom prst="rect">
            <a:avLst/>
          </a:prstGeom>
        </p:spPr>
        <p:txBody>
          <a:bodyPr vert="horz" lIns="62985" tIns="31493" rIns="62985" bIns="31493" rtlCol="0"/>
          <a:lstStyle>
            <a:lvl1pPr algn="r">
              <a:defRPr sz="800"/>
            </a:lvl1pPr>
          </a:lstStyle>
          <a:p>
            <a:fld id="{ED38B640-F7C8-4AF9-B4FA-CFB5A5A1E143}" type="datetimeFigureOut">
              <a:rPr kumimoji="1" lang="ja-JP" altLang="en-US" smtClean="0"/>
              <a:pPr/>
              <a:t>2019/4/15</a:t>
            </a:fld>
            <a:endParaRPr kumimoji="1" lang="ja-JP" altLang="en-US"/>
          </a:p>
        </p:txBody>
      </p:sp>
      <p:sp>
        <p:nvSpPr>
          <p:cNvPr id="4" name="スライド イメージ プレースホルダ 3"/>
          <p:cNvSpPr>
            <a:spLocks noGrp="1" noRot="1" noChangeAspect="1"/>
          </p:cNvSpPr>
          <p:nvPr>
            <p:ph type="sldImg" idx="2"/>
          </p:nvPr>
        </p:nvSpPr>
        <p:spPr>
          <a:xfrm>
            <a:off x="679450" y="746125"/>
            <a:ext cx="5449888" cy="3725863"/>
          </a:xfrm>
          <a:prstGeom prst="rect">
            <a:avLst/>
          </a:prstGeom>
          <a:noFill/>
          <a:ln w="12700">
            <a:solidFill>
              <a:prstClr val="black"/>
            </a:solidFill>
          </a:ln>
        </p:spPr>
        <p:txBody>
          <a:bodyPr vert="horz" lIns="62985" tIns="31493" rIns="62985" bIns="31493" rtlCol="0" anchor="ctr"/>
          <a:lstStyle/>
          <a:p>
            <a:endParaRPr lang="ja-JP" altLang="en-US"/>
          </a:p>
        </p:txBody>
      </p:sp>
      <p:sp>
        <p:nvSpPr>
          <p:cNvPr id="5" name="ノート プレースホルダ 4"/>
          <p:cNvSpPr>
            <a:spLocks noGrp="1"/>
          </p:cNvSpPr>
          <p:nvPr>
            <p:ph type="body" sz="quarter" idx="3"/>
          </p:nvPr>
        </p:nvSpPr>
        <p:spPr>
          <a:xfrm>
            <a:off x="680612" y="4720939"/>
            <a:ext cx="5445978" cy="4472757"/>
          </a:xfrm>
          <a:prstGeom prst="rect">
            <a:avLst/>
          </a:prstGeom>
        </p:spPr>
        <p:txBody>
          <a:bodyPr vert="horz" lIns="62985" tIns="31493" rIns="62985" bIns="3149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779"/>
            <a:ext cx="2949678" cy="496363"/>
          </a:xfrm>
          <a:prstGeom prst="rect">
            <a:avLst/>
          </a:prstGeom>
        </p:spPr>
        <p:txBody>
          <a:bodyPr vert="horz" lIns="62985" tIns="31493" rIns="62985" bIns="31493" rtlCol="0" anchor="b"/>
          <a:lstStyle>
            <a:lvl1pPr algn="l">
              <a:defRPr sz="800"/>
            </a:lvl1pPr>
          </a:lstStyle>
          <a:p>
            <a:endParaRPr kumimoji="1" lang="ja-JP" altLang="en-US"/>
          </a:p>
        </p:txBody>
      </p:sp>
      <p:sp>
        <p:nvSpPr>
          <p:cNvPr id="7" name="スライド番号プレースホルダ 6"/>
          <p:cNvSpPr>
            <a:spLocks noGrp="1"/>
          </p:cNvSpPr>
          <p:nvPr>
            <p:ph type="sldNum" sz="quarter" idx="5"/>
          </p:nvPr>
        </p:nvSpPr>
        <p:spPr>
          <a:xfrm>
            <a:off x="3855350" y="9440779"/>
            <a:ext cx="2950765" cy="496363"/>
          </a:xfrm>
          <a:prstGeom prst="rect">
            <a:avLst/>
          </a:prstGeom>
        </p:spPr>
        <p:txBody>
          <a:bodyPr vert="horz" lIns="62985" tIns="31493" rIns="62985" bIns="31493" rtlCol="0" anchor="b"/>
          <a:lstStyle>
            <a:lvl1pPr algn="r">
              <a:defRPr sz="800"/>
            </a:lvl1pPr>
          </a:lstStyle>
          <a:p>
            <a:fld id="{C5EF9D5A-3323-442C-8DA2-FA0B2450A254}" type="slidenum">
              <a:rPr kumimoji="1" lang="ja-JP" altLang="en-US" smtClean="0"/>
              <a:pPr/>
              <a:t>&lt;#&gt;</a:t>
            </a:fld>
            <a:endParaRPr kumimoji="1" lang="ja-JP" altLang="en-US"/>
          </a:p>
        </p:txBody>
      </p:sp>
    </p:spTree>
    <p:extLst>
      <p:ext uri="{BB962C8B-B14F-4D97-AF65-F5344CB8AC3E}">
        <p14:creationId xmlns:p14="http://schemas.microsoft.com/office/powerpoint/2010/main" xmlns="" val="424889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0" y="3209941"/>
            <a:ext cx="12854146" cy="2214906"/>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2268379" y="5855388"/>
            <a:ext cx="10585768" cy="2640665"/>
          </a:xfrm>
        </p:spPr>
        <p:txBody>
          <a:bodyPr/>
          <a:lstStyle>
            <a:lvl1pPr marL="0" indent="0" algn="ctr">
              <a:buNone/>
              <a:defRPr>
                <a:solidFill>
                  <a:schemeClr val="tx1">
                    <a:tint val="75000"/>
                  </a:schemeClr>
                </a:solidFill>
              </a:defRPr>
            </a:lvl1pPr>
            <a:lvl2pPr marL="727163" indent="0" algn="ctr">
              <a:buNone/>
              <a:defRPr>
                <a:solidFill>
                  <a:schemeClr val="tx1">
                    <a:tint val="75000"/>
                  </a:schemeClr>
                </a:solidFill>
              </a:defRPr>
            </a:lvl2pPr>
            <a:lvl3pPr marL="1454327" indent="0" algn="ctr">
              <a:buNone/>
              <a:defRPr>
                <a:solidFill>
                  <a:schemeClr val="tx1">
                    <a:tint val="75000"/>
                  </a:schemeClr>
                </a:solidFill>
              </a:defRPr>
            </a:lvl3pPr>
            <a:lvl4pPr marL="2181490" indent="0" algn="ctr">
              <a:buNone/>
              <a:defRPr>
                <a:solidFill>
                  <a:schemeClr val="tx1">
                    <a:tint val="75000"/>
                  </a:schemeClr>
                </a:solidFill>
              </a:defRPr>
            </a:lvl4pPr>
            <a:lvl5pPr marL="2908653" indent="0" algn="ctr">
              <a:buNone/>
              <a:defRPr>
                <a:solidFill>
                  <a:schemeClr val="tx1">
                    <a:tint val="75000"/>
                  </a:schemeClr>
                </a:solidFill>
              </a:defRPr>
            </a:lvl5pPr>
            <a:lvl6pPr marL="3635816" indent="0" algn="ctr">
              <a:buNone/>
              <a:defRPr>
                <a:solidFill>
                  <a:schemeClr val="tx1">
                    <a:tint val="75000"/>
                  </a:schemeClr>
                </a:solidFill>
              </a:defRPr>
            </a:lvl6pPr>
            <a:lvl7pPr marL="4362980" indent="0" algn="ctr">
              <a:buNone/>
              <a:defRPr>
                <a:solidFill>
                  <a:schemeClr val="tx1">
                    <a:tint val="75000"/>
                  </a:schemeClr>
                </a:solidFill>
              </a:defRPr>
            </a:lvl7pPr>
            <a:lvl8pPr marL="5090143" indent="0" algn="ctr">
              <a:buNone/>
              <a:defRPr>
                <a:solidFill>
                  <a:schemeClr val="tx1">
                    <a:tint val="75000"/>
                  </a:schemeClr>
                </a:solidFill>
              </a:defRPr>
            </a:lvl8pPr>
            <a:lvl9pPr marL="5817307"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13802"/>
            <a:ext cx="3402568" cy="8816569"/>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756126" y="413802"/>
            <a:ext cx="9955662" cy="8816569"/>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5" y="6639935"/>
            <a:ext cx="12854146" cy="2052256"/>
          </a:xfrm>
        </p:spPr>
        <p:txBody>
          <a:bodyPr anchor="t"/>
          <a:lstStyle>
            <a:lvl1pPr algn="l">
              <a:defRPr sz="64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1194575" y="4379583"/>
            <a:ext cx="12854146" cy="2260352"/>
          </a:xfrm>
        </p:spPr>
        <p:txBody>
          <a:bodyPr anchor="b"/>
          <a:lstStyle>
            <a:lvl1pPr marL="0" indent="0">
              <a:buNone/>
              <a:defRPr sz="3200">
                <a:solidFill>
                  <a:schemeClr val="tx1">
                    <a:tint val="75000"/>
                  </a:schemeClr>
                </a:solidFill>
              </a:defRPr>
            </a:lvl1pPr>
            <a:lvl2pPr marL="727163" indent="0">
              <a:buNone/>
              <a:defRPr sz="3000">
                <a:solidFill>
                  <a:schemeClr val="tx1">
                    <a:tint val="75000"/>
                  </a:schemeClr>
                </a:solidFill>
              </a:defRPr>
            </a:lvl2pPr>
            <a:lvl3pPr marL="1454327" indent="0">
              <a:buNone/>
              <a:defRPr sz="2500">
                <a:solidFill>
                  <a:schemeClr val="tx1">
                    <a:tint val="75000"/>
                  </a:schemeClr>
                </a:solidFill>
              </a:defRPr>
            </a:lvl3pPr>
            <a:lvl4pPr marL="2181490" indent="0">
              <a:buNone/>
              <a:defRPr sz="2200">
                <a:solidFill>
                  <a:schemeClr val="tx1">
                    <a:tint val="75000"/>
                  </a:schemeClr>
                </a:solidFill>
              </a:defRPr>
            </a:lvl4pPr>
            <a:lvl5pPr marL="2908653" indent="0">
              <a:buNone/>
              <a:defRPr sz="2200">
                <a:solidFill>
                  <a:schemeClr val="tx1">
                    <a:tint val="75000"/>
                  </a:schemeClr>
                </a:solidFill>
              </a:defRPr>
            </a:lvl5pPr>
            <a:lvl6pPr marL="3635816" indent="0">
              <a:buNone/>
              <a:defRPr sz="2200">
                <a:solidFill>
                  <a:schemeClr val="tx1">
                    <a:tint val="75000"/>
                  </a:schemeClr>
                </a:solidFill>
              </a:defRPr>
            </a:lvl6pPr>
            <a:lvl7pPr marL="4362980" indent="0">
              <a:buNone/>
              <a:defRPr sz="2200">
                <a:solidFill>
                  <a:schemeClr val="tx1">
                    <a:tint val="75000"/>
                  </a:schemeClr>
                </a:solidFill>
              </a:defRPr>
            </a:lvl7pPr>
            <a:lvl8pPr marL="5090143" indent="0">
              <a:buNone/>
              <a:defRPr sz="2200">
                <a:solidFill>
                  <a:schemeClr val="tx1">
                    <a:tint val="75000"/>
                  </a:schemeClr>
                </a:solidFill>
              </a:defRPr>
            </a:lvl8pPr>
            <a:lvl9pPr marL="5817307" indent="0">
              <a:buNone/>
              <a:defRPr sz="22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756126" y="2411043"/>
            <a:ext cx="6679115" cy="6819327"/>
          </a:xfrm>
        </p:spPr>
        <p:txBody>
          <a:bodyPr/>
          <a:lstStyle>
            <a:lvl1pPr>
              <a:defRPr sz="4500"/>
            </a:lvl1pPr>
            <a:lvl2pPr>
              <a:defRPr sz="37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7687285" y="2411043"/>
            <a:ext cx="6679115" cy="6819327"/>
          </a:xfrm>
        </p:spPr>
        <p:txBody>
          <a:bodyPr/>
          <a:lstStyle>
            <a:lvl1pPr>
              <a:defRPr sz="4500"/>
            </a:lvl1pPr>
            <a:lvl2pPr>
              <a:defRPr sz="3700"/>
            </a:lvl2pPr>
            <a:lvl3pPr>
              <a:defRPr sz="3200"/>
            </a:lvl3pPr>
            <a:lvl4pPr>
              <a:defRPr sz="3000"/>
            </a:lvl4pPr>
            <a:lvl5pPr>
              <a:defRPr sz="3000"/>
            </a:lvl5pPr>
            <a:lvl6pPr>
              <a:defRPr sz="3000"/>
            </a:lvl6pPr>
            <a:lvl7pPr>
              <a:defRPr sz="3000"/>
            </a:lvl7pPr>
            <a:lvl8pPr>
              <a:defRPr sz="3000"/>
            </a:lvl8pPr>
            <a:lvl9pPr>
              <a:defRPr sz="3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56127" y="2312975"/>
            <a:ext cx="6681741" cy="963938"/>
          </a:xfrm>
        </p:spPr>
        <p:txBody>
          <a:bodyPr anchor="b"/>
          <a:lstStyle>
            <a:lvl1pPr marL="0" indent="0">
              <a:buNone/>
              <a:defRPr sz="3700" b="1"/>
            </a:lvl1pPr>
            <a:lvl2pPr marL="727163" indent="0">
              <a:buNone/>
              <a:defRPr sz="3200" b="1"/>
            </a:lvl2pPr>
            <a:lvl3pPr marL="1454327" indent="0">
              <a:buNone/>
              <a:defRPr sz="3000" b="1"/>
            </a:lvl3pPr>
            <a:lvl4pPr marL="2181490" indent="0">
              <a:buNone/>
              <a:defRPr sz="2500" b="1"/>
            </a:lvl4pPr>
            <a:lvl5pPr marL="2908653" indent="0">
              <a:buNone/>
              <a:defRPr sz="2500" b="1"/>
            </a:lvl5pPr>
            <a:lvl6pPr marL="3635816" indent="0">
              <a:buNone/>
              <a:defRPr sz="2500" b="1"/>
            </a:lvl6pPr>
            <a:lvl7pPr marL="4362980" indent="0">
              <a:buNone/>
              <a:defRPr sz="2500" b="1"/>
            </a:lvl7pPr>
            <a:lvl8pPr marL="5090143" indent="0">
              <a:buNone/>
              <a:defRPr sz="2500" b="1"/>
            </a:lvl8pPr>
            <a:lvl9pPr marL="5817307" indent="0">
              <a:buNone/>
              <a:defRPr sz="25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756127" y="3276914"/>
            <a:ext cx="6681741" cy="5953457"/>
          </a:xfrm>
        </p:spPr>
        <p:txBody>
          <a:bodyPr/>
          <a:lstStyle>
            <a:lvl1pPr>
              <a:defRPr sz="37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7682034" y="2312975"/>
            <a:ext cx="6684366" cy="963938"/>
          </a:xfrm>
        </p:spPr>
        <p:txBody>
          <a:bodyPr anchor="b"/>
          <a:lstStyle>
            <a:lvl1pPr marL="0" indent="0">
              <a:buNone/>
              <a:defRPr sz="3700" b="1"/>
            </a:lvl1pPr>
            <a:lvl2pPr marL="727163" indent="0">
              <a:buNone/>
              <a:defRPr sz="3200" b="1"/>
            </a:lvl2pPr>
            <a:lvl3pPr marL="1454327" indent="0">
              <a:buNone/>
              <a:defRPr sz="3000" b="1"/>
            </a:lvl3pPr>
            <a:lvl4pPr marL="2181490" indent="0">
              <a:buNone/>
              <a:defRPr sz="2500" b="1"/>
            </a:lvl4pPr>
            <a:lvl5pPr marL="2908653" indent="0">
              <a:buNone/>
              <a:defRPr sz="2500" b="1"/>
            </a:lvl5pPr>
            <a:lvl6pPr marL="3635816" indent="0">
              <a:buNone/>
              <a:defRPr sz="2500" b="1"/>
            </a:lvl6pPr>
            <a:lvl7pPr marL="4362980" indent="0">
              <a:buNone/>
              <a:defRPr sz="2500" b="1"/>
            </a:lvl7pPr>
            <a:lvl8pPr marL="5090143" indent="0">
              <a:buNone/>
              <a:defRPr sz="2500" b="1"/>
            </a:lvl8pPr>
            <a:lvl9pPr marL="5817307" indent="0">
              <a:buNone/>
              <a:defRPr sz="25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7682034" y="3276914"/>
            <a:ext cx="6684366" cy="5953457"/>
          </a:xfrm>
        </p:spPr>
        <p:txBody>
          <a:bodyPr/>
          <a:lstStyle>
            <a:lvl1pPr>
              <a:defRPr sz="3700"/>
            </a:lvl1pPr>
            <a:lvl2pPr>
              <a:defRPr sz="32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28" y="411408"/>
            <a:ext cx="4975207" cy="1750876"/>
          </a:xfrm>
        </p:spPr>
        <p:txBody>
          <a:bodyPr anchor="b"/>
          <a:lstStyle>
            <a:lvl1pPr algn="l">
              <a:defRPr sz="32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5912487" y="411409"/>
            <a:ext cx="8453912" cy="8818963"/>
          </a:xfrm>
        </p:spPr>
        <p:txBody>
          <a:bodyPr/>
          <a:lstStyle>
            <a:lvl1pPr>
              <a:defRPr sz="5100"/>
            </a:lvl1pPr>
            <a:lvl2pPr>
              <a:defRPr sz="4500"/>
            </a:lvl2pPr>
            <a:lvl3pPr>
              <a:defRPr sz="3700"/>
            </a:lvl3pPr>
            <a:lvl4pPr>
              <a:defRPr sz="3200"/>
            </a:lvl4pPr>
            <a:lvl5pPr>
              <a:defRPr sz="3200"/>
            </a:lvl5pPr>
            <a:lvl6pPr>
              <a:defRPr sz="3200"/>
            </a:lvl6pPr>
            <a:lvl7pPr>
              <a:defRPr sz="3200"/>
            </a:lvl7pPr>
            <a:lvl8pPr>
              <a:defRPr sz="3200"/>
            </a:lvl8pPr>
            <a:lvl9pPr>
              <a:defRPr sz="32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756128" y="2162285"/>
            <a:ext cx="4975207" cy="7068086"/>
          </a:xfrm>
        </p:spPr>
        <p:txBody>
          <a:bodyPr/>
          <a:lstStyle>
            <a:lvl1pPr marL="0" indent="0">
              <a:buNone/>
              <a:defRPr sz="2200"/>
            </a:lvl1pPr>
            <a:lvl2pPr marL="727163" indent="0">
              <a:buNone/>
              <a:defRPr sz="1900"/>
            </a:lvl2pPr>
            <a:lvl3pPr marL="1454327" indent="0">
              <a:buNone/>
              <a:defRPr sz="1600"/>
            </a:lvl3pPr>
            <a:lvl4pPr marL="2181490" indent="0">
              <a:buNone/>
              <a:defRPr sz="1400"/>
            </a:lvl4pPr>
            <a:lvl5pPr marL="2908653" indent="0">
              <a:buNone/>
              <a:defRPr sz="1400"/>
            </a:lvl5pPr>
            <a:lvl6pPr marL="3635816" indent="0">
              <a:buNone/>
              <a:defRPr sz="1400"/>
            </a:lvl6pPr>
            <a:lvl7pPr marL="4362980" indent="0">
              <a:buNone/>
              <a:defRPr sz="1400"/>
            </a:lvl7pPr>
            <a:lvl8pPr marL="5090143" indent="0">
              <a:buNone/>
              <a:defRPr sz="1400"/>
            </a:lvl8pPr>
            <a:lvl9pPr marL="5817307" indent="0">
              <a:buNone/>
              <a:defRPr sz="14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233126"/>
            <a:ext cx="9073515" cy="853912"/>
          </a:xfrm>
        </p:spPr>
        <p:txBody>
          <a:bodyPr anchor="b"/>
          <a:lstStyle>
            <a:lvl1pPr algn="l">
              <a:defRPr sz="32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2964122" y="923276"/>
            <a:ext cx="9073515" cy="6199823"/>
          </a:xfrm>
        </p:spPr>
        <p:txBody>
          <a:bodyPr/>
          <a:lstStyle>
            <a:lvl1pPr marL="0" indent="0">
              <a:buNone/>
              <a:defRPr sz="5100"/>
            </a:lvl1pPr>
            <a:lvl2pPr marL="727163" indent="0">
              <a:buNone/>
              <a:defRPr sz="4500"/>
            </a:lvl2pPr>
            <a:lvl3pPr marL="1454327" indent="0">
              <a:buNone/>
              <a:defRPr sz="3700"/>
            </a:lvl3pPr>
            <a:lvl4pPr marL="2181490" indent="0">
              <a:buNone/>
              <a:defRPr sz="3200"/>
            </a:lvl4pPr>
            <a:lvl5pPr marL="2908653" indent="0">
              <a:buNone/>
              <a:defRPr sz="3200"/>
            </a:lvl5pPr>
            <a:lvl6pPr marL="3635816" indent="0">
              <a:buNone/>
              <a:defRPr sz="3200"/>
            </a:lvl6pPr>
            <a:lvl7pPr marL="4362980" indent="0">
              <a:buNone/>
              <a:defRPr sz="3200"/>
            </a:lvl7pPr>
            <a:lvl8pPr marL="5090143" indent="0">
              <a:buNone/>
              <a:defRPr sz="3200"/>
            </a:lvl8pPr>
            <a:lvl9pPr marL="5817307" indent="0">
              <a:buNone/>
              <a:defRPr sz="3200"/>
            </a:lvl9pPr>
          </a:lstStyle>
          <a:p>
            <a:endParaRPr kumimoji="1" lang="ja-JP" altLang="en-US"/>
          </a:p>
        </p:txBody>
      </p:sp>
      <p:sp>
        <p:nvSpPr>
          <p:cNvPr id="4" name="テキスト プレースホルダ 3"/>
          <p:cNvSpPr>
            <a:spLocks noGrp="1"/>
          </p:cNvSpPr>
          <p:nvPr>
            <p:ph type="body" sz="half" idx="2"/>
          </p:nvPr>
        </p:nvSpPr>
        <p:spPr>
          <a:xfrm>
            <a:off x="2964122" y="8087039"/>
            <a:ext cx="9073515" cy="1212696"/>
          </a:xfrm>
        </p:spPr>
        <p:txBody>
          <a:bodyPr/>
          <a:lstStyle>
            <a:lvl1pPr marL="0" indent="0">
              <a:buNone/>
              <a:defRPr sz="2200"/>
            </a:lvl1pPr>
            <a:lvl2pPr marL="727163" indent="0">
              <a:buNone/>
              <a:defRPr sz="1900"/>
            </a:lvl2pPr>
            <a:lvl3pPr marL="1454327" indent="0">
              <a:buNone/>
              <a:defRPr sz="1600"/>
            </a:lvl3pPr>
            <a:lvl4pPr marL="2181490" indent="0">
              <a:buNone/>
              <a:defRPr sz="1400"/>
            </a:lvl4pPr>
            <a:lvl5pPr marL="2908653" indent="0">
              <a:buNone/>
              <a:defRPr sz="1400"/>
            </a:lvl5pPr>
            <a:lvl6pPr marL="3635816" indent="0">
              <a:buNone/>
              <a:defRPr sz="1400"/>
            </a:lvl6pPr>
            <a:lvl7pPr marL="4362980" indent="0">
              <a:buNone/>
              <a:defRPr sz="1400"/>
            </a:lvl7pPr>
            <a:lvl8pPr marL="5090143" indent="0">
              <a:buNone/>
              <a:defRPr sz="1400"/>
            </a:lvl8pPr>
            <a:lvl9pPr marL="5817307" indent="0">
              <a:buNone/>
              <a:defRPr sz="14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F902F2C-032F-4047-8C78-710A878C7C33}" type="datetimeFigureOut">
              <a:rPr kumimoji="1" lang="ja-JP" altLang="en-US" smtClean="0"/>
              <a:pPr/>
              <a:t>2019/4/15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AA2E978-2B89-478F-9825-B0E8CD6A1C6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6" y="413802"/>
            <a:ext cx="13610273" cy="1722173"/>
          </a:xfrm>
          <a:prstGeom prst="rect">
            <a:avLst/>
          </a:prstGeom>
        </p:spPr>
        <p:txBody>
          <a:bodyPr vert="horz" lIns="145434" tIns="72717" rIns="145434" bIns="72717"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56126" y="2411043"/>
            <a:ext cx="13610273" cy="6819327"/>
          </a:xfrm>
          <a:prstGeom prst="rect">
            <a:avLst/>
          </a:prstGeom>
        </p:spPr>
        <p:txBody>
          <a:bodyPr vert="horz" lIns="145434" tIns="72717" rIns="145434" bIns="72717"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756126" y="9577197"/>
            <a:ext cx="3528589" cy="550139"/>
          </a:xfrm>
          <a:prstGeom prst="rect">
            <a:avLst/>
          </a:prstGeom>
        </p:spPr>
        <p:txBody>
          <a:bodyPr vert="horz" lIns="145434" tIns="72717" rIns="145434" bIns="72717" rtlCol="0" anchor="ctr"/>
          <a:lstStyle>
            <a:lvl1pPr algn="l">
              <a:defRPr sz="1900">
                <a:solidFill>
                  <a:schemeClr val="tx1">
                    <a:tint val="75000"/>
                  </a:schemeClr>
                </a:solidFill>
              </a:defRPr>
            </a:lvl1pPr>
          </a:lstStyle>
          <a:p>
            <a:fld id="{5F902F2C-032F-4047-8C78-710A878C7C33}" type="datetimeFigureOut">
              <a:rPr kumimoji="1" lang="ja-JP" altLang="en-US" smtClean="0"/>
              <a:pPr/>
              <a:t>2019/4/15</a:t>
            </a:fld>
            <a:endParaRPr kumimoji="1" lang="ja-JP" altLang="en-US"/>
          </a:p>
        </p:txBody>
      </p:sp>
      <p:sp>
        <p:nvSpPr>
          <p:cNvPr id="5" name="フッター プレースホルダ 4"/>
          <p:cNvSpPr>
            <a:spLocks noGrp="1"/>
          </p:cNvSpPr>
          <p:nvPr>
            <p:ph type="ftr" sz="quarter" idx="3"/>
          </p:nvPr>
        </p:nvSpPr>
        <p:spPr>
          <a:xfrm>
            <a:off x="5166863" y="9577197"/>
            <a:ext cx="4788800" cy="550139"/>
          </a:xfrm>
          <a:prstGeom prst="rect">
            <a:avLst/>
          </a:prstGeom>
        </p:spPr>
        <p:txBody>
          <a:bodyPr vert="horz" lIns="145434" tIns="72717" rIns="145434" bIns="72717" rtlCol="0" anchor="ctr"/>
          <a:lstStyle>
            <a:lvl1pPr algn="ctr">
              <a:defRPr sz="19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1" y="9577197"/>
            <a:ext cx="3528589" cy="550139"/>
          </a:xfrm>
          <a:prstGeom prst="rect">
            <a:avLst/>
          </a:prstGeom>
        </p:spPr>
        <p:txBody>
          <a:bodyPr vert="horz" lIns="145434" tIns="72717" rIns="145434" bIns="72717" rtlCol="0" anchor="ctr"/>
          <a:lstStyle>
            <a:lvl1pPr algn="r">
              <a:defRPr sz="1900">
                <a:solidFill>
                  <a:schemeClr val="tx1">
                    <a:tint val="75000"/>
                  </a:schemeClr>
                </a:solidFill>
              </a:defRPr>
            </a:lvl1pPr>
          </a:lstStyle>
          <a:p>
            <a:fld id="{1AA2E978-2B89-478F-9825-B0E8CD6A1C6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327" rtl="0" eaLnBrk="1" latinLnBrk="0" hangingPunct="1">
        <a:spcBef>
          <a:spcPct val="0"/>
        </a:spcBef>
        <a:buNone/>
        <a:defRPr kumimoji="1" sz="7000" kern="1200">
          <a:solidFill>
            <a:schemeClr val="tx1"/>
          </a:solidFill>
          <a:latin typeface="+mj-lt"/>
          <a:ea typeface="+mj-ea"/>
          <a:cs typeface="+mj-cs"/>
        </a:defRPr>
      </a:lvl1pPr>
    </p:titleStyle>
    <p:bodyStyle>
      <a:lvl1pPr marL="545373" indent="-545373" algn="l" defTabSz="1454327"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641" indent="-454478" algn="l" defTabSz="1454327"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909" indent="-363582" algn="l" defTabSz="1454327" rtl="0" eaLnBrk="1" latinLnBrk="0" hangingPunct="1">
        <a:spcBef>
          <a:spcPct val="20000"/>
        </a:spcBef>
        <a:buFont typeface="Arial" pitchFamily="34" charset="0"/>
        <a:buChar char="•"/>
        <a:defRPr kumimoji="1" sz="3700" kern="1200">
          <a:solidFill>
            <a:schemeClr val="tx1"/>
          </a:solidFill>
          <a:latin typeface="+mn-lt"/>
          <a:ea typeface="+mn-ea"/>
          <a:cs typeface="+mn-cs"/>
        </a:defRPr>
      </a:lvl3pPr>
      <a:lvl4pPr marL="2545071" indent="-363582" algn="l" defTabSz="1454327" rtl="0" eaLnBrk="1" latinLnBrk="0" hangingPunct="1">
        <a:spcBef>
          <a:spcPct val="20000"/>
        </a:spcBef>
        <a:buFont typeface="Arial" pitchFamily="34" charset="0"/>
        <a:buChar char="–"/>
        <a:defRPr kumimoji="1" sz="3200" kern="1200">
          <a:solidFill>
            <a:schemeClr val="tx1"/>
          </a:solidFill>
          <a:latin typeface="+mn-lt"/>
          <a:ea typeface="+mn-ea"/>
          <a:cs typeface="+mn-cs"/>
        </a:defRPr>
      </a:lvl4pPr>
      <a:lvl5pPr marL="3272234" indent="-363582" algn="l" defTabSz="1454327" rtl="0" eaLnBrk="1" latinLnBrk="0" hangingPunct="1">
        <a:spcBef>
          <a:spcPct val="20000"/>
        </a:spcBef>
        <a:buFont typeface="Arial" pitchFamily="34" charset="0"/>
        <a:buChar char="»"/>
        <a:defRPr kumimoji="1" sz="3200" kern="1200">
          <a:solidFill>
            <a:schemeClr val="tx1"/>
          </a:solidFill>
          <a:latin typeface="+mn-lt"/>
          <a:ea typeface="+mn-ea"/>
          <a:cs typeface="+mn-cs"/>
        </a:defRPr>
      </a:lvl5pPr>
      <a:lvl6pPr marL="3999398" indent="-363582" algn="l" defTabSz="1454327" rtl="0" eaLnBrk="1" latinLnBrk="0" hangingPunct="1">
        <a:spcBef>
          <a:spcPct val="20000"/>
        </a:spcBef>
        <a:buFont typeface="Arial" pitchFamily="34" charset="0"/>
        <a:buChar char="•"/>
        <a:defRPr kumimoji="1" sz="3200" kern="1200">
          <a:solidFill>
            <a:schemeClr val="tx1"/>
          </a:solidFill>
          <a:latin typeface="+mn-lt"/>
          <a:ea typeface="+mn-ea"/>
          <a:cs typeface="+mn-cs"/>
        </a:defRPr>
      </a:lvl6pPr>
      <a:lvl7pPr marL="4726561" indent="-363582" algn="l" defTabSz="1454327" rtl="0" eaLnBrk="1" latinLnBrk="0" hangingPunct="1">
        <a:spcBef>
          <a:spcPct val="20000"/>
        </a:spcBef>
        <a:buFont typeface="Arial" pitchFamily="34" charset="0"/>
        <a:buChar char="•"/>
        <a:defRPr kumimoji="1" sz="3200" kern="1200">
          <a:solidFill>
            <a:schemeClr val="tx1"/>
          </a:solidFill>
          <a:latin typeface="+mn-lt"/>
          <a:ea typeface="+mn-ea"/>
          <a:cs typeface="+mn-cs"/>
        </a:defRPr>
      </a:lvl7pPr>
      <a:lvl8pPr marL="5453725" indent="-363582" algn="l" defTabSz="1454327" rtl="0" eaLnBrk="1" latinLnBrk="0" hangingPunct="1">
        <a:spcBef>
          <a:spcPct val="20000"/>
        </a:spcBef>
        <a:buFont typeface="Arial" pitchFamily="34" charset="0"/>
        <a:buChar char="•"/>
        <a:defRPr kumimoji="1" sz="3200" kern="1200">
          <a:solidFill>
            <a:schemeClr val="tx1"/>
          </a:solidFill>
          <a:latin typeface="+mn-lt"/>
          <a:ea typeface="+mn-ea"/>
          <a:cs typeface="+mn-cs"/>
        </a:defRPr>
      </a:lvl8pPr>
      <a:lvl9pPr marL="6180888" indent="-363582" algn="l" defTabSz="1454327" rtl="0" eaLnBrk="1" latinLnBrk="0" hangingPunct="1">
        <a:spcBef>
          <a:spcPct val="20000"/>
        </a:spcBef>
        <a:buFont typeface="Arial" pitchFamily="34" charset="0"/>
        <a:buChar char="•"/>
        <a:defRPr kumimoji="1" sz="3200" kern="1200">
          <a:solidFill>
            <a:schemeClr val="tx1"/>
          </a:solidFill>
          <a:latin typeface="+mn-lt"/>
          <a:ea typeface="+mn-ea"/>
          <a:cs typeface="+mn-cs"/>
        </a:defRPr>
      </a:lvl9pPr>
    </p:bodyStyle>
    <p:otherStyle>
      <a:defPPr>
        <a:defRPr lang="ja-JP"/>
      </a:defPPr>
      <a:lvl1pPr marL="0" algn="l" defTabSz="1454327" rtl="0" eaLnBrk="1" latinLnBrk="0" hangingPunct="1">
        <a:defRPr kumimoji="1" sz="3000" kern="1200">
          <a:solidFill>
            <a:schemeClr val="tx1"/>
          </a:solidFill>
          <a:latin typeface="+mn-lt"/>
          <a:ea typeface="+mn-ea"/>
          <a:cs typeface="+mn-cs"/>
        </a:defRPr>
      </a:lvl1pPr>
      <a:lvl2pPr marL="727163" algn="l" defTabSz="1454327" rtl="0" eaLnBrk="1" latinLnBrk="0" hangingPunct="1">
        <a:defRPr kumimoji="1" sz="3000" kern="1200">
          <a:solidFill>
            <a:schemeClr val="tx1"/>
          </a:solidFill>
          <a:latin typeface="+mn-lt"/>
          <a:ea typeface="+mn-ea"/>
          <a:cs typeface="+mn-cs"/>
        </a:defRPr>
      </a:lvl2pPr>
      <a:lvl3pPr marL="1454327" algn="l" defTabSz="1454327" rtl="0" eaLnBrk="1" latinLnBrk="0" hangingPunct="1">
        <a:defRPr kumimoji="1" sz="3000" kern="1200">
          <a:solidFill>
            <a:schemeClr val="tx1"/>
          </a:solidFill>
          <a:latin typeface="+mn-lt"/>
          <a:ea typeface="+mn-ea"/>
          <a:cs typeface="+mn-cs"/>
        </a:defRPr>
      </a:lvl3pPr>
      <a:lvl4pPr marL="2181490" algn="l" defTabSz="1454327" rtl="0" eaLnBrk="1" latinLnBrk="0" hangingPunct="1">
        <a:defRPr kumimoji="1" sz="3000" kern="1200">
          <a:solidFill>
            <a:schemeClr val="tx1"/>
          </a:solidFill>
          <a:latin typeface="+mn-lt"/>
          <a:ea typeface="+mn-ea"/>
          <a:cs typeface="+mn-cs"/>
        </a:defRPr>
      </a:lvl4pPr>
      <a:lvl5pPr marL="2908653" algn="l" defTabSz="1454327" rtl="0" eaLnBrk="1" latinLnBrk="0" hangingPunct="1">
        <a:defRPr kumimoji="1" sz="3000" kern="1200">
          <a:solidFill>
            <a:schemeClr val="tx1"/>
          </a:solidFill>
          <a:latin typeface="+mn-lt"/>
          <a:ea typeface="+mn-ea"/>
          <a:cs typeface="+mn-cs"/>
        </a:defRPr>
      </a:lvl5pPr>
      <a:lvl6pPr marL="3635816" algn="l" defTabSz="1454327" rtl="0" eaLnBrk="1" latinLnBrk="0" hangingPunct="1">
        <a:defRPr kumimoji="1" sz="3000" kern="1200">
          <a:solidFill>
            <a:schemeClr val="tx1"/>
          </a:solidFill>
          <a:latin typeface="+mn-lt"/>
          <a:ea typeface="+mn-ea"/>
          <a:cs typeface="+mn-cs"/>
        </a:defRPr>
      </a:lvl6pPr>
      <a:lvl7pPr marL="4362980" algn="l" defTabSz="1454327" rtl="0" eaLnBrk="1" latinLnBrk="0" hangingPunct="1">
        <a:defRPr kumimoji="1" sz="3000" kern="1200">
          <a:solidFill>
            <a:schemeClr val="tx1"/>
          </a:solidFill>
          <a:latin typeface="+mn-lt"/>
          <a:ea typeface="+mn-ea"/>
          <a:cs typeface="+mn-cs"/>
        </a:defRPr>
      </a:lvl7pPr>
      <a:lvl8pPr marL="5090143" algn="l" defTabSz="1454327" rtl="0" eaLnBrk="1" latinLnBrk="0" hangingPunct="1">
        <a:defRPr kumimoji="1" sz="3000" kern="1200">
          <a:solidFill>
            <a:schemeClr val="tx1"/>
          </a:solidFill>
          <a:latin typeface="+mn-lt"/>
          <a:ea typeface="+mn-ea"/>
          <a:cs typeface="+mn-cs"/>
        </a:defRPr>
      </a:lvl8pPr>
      <a:lvl9pPr marL="5817307" algn="l" defTabSz="1454327"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092" y="-18057"/>
            <a:ext cx="14957075" cy="523084"/>
          </a:xfrm>
        </p:spPr>
        <p:txBody>
          <a:bodyPr>
            <a:noAutofit/>
          </a:bodyPr>
          <a:lstStyle/>
          <a:p>
            <a:r>
              <a:rPr lang="ja-JP" altLang="en-US" sz="2400" b="1" dirty="0" smtClean="0"/>
              <a:t>（仮称）荒川区子ども家庭総合センター（荒川区児童相談所）設置計画（案）の概要</a:t>
            </a:r>
            <a:endParaRPr lang="ja-JP" altLang="en-US" sz="2400" b="1" dirty="0">
              <a:latin typeface="+mj-ea"/>
            </a:endParaRPr>
          </a:p>
        </p:txBody>
      </p:sp>
      <p:sp>
        <p:nvSpPr>
          <p:cNvPr id="4" name="角丸四角形 3"/>
          <p:cNvSpPr/>
          <p:nvPr/>
        </p:nvSpPr>
        <p:spPr>
          <a:xfrm>
            <a:off x="75713" y="630015"/>
            <a:ext cx="7160659" cy="5866037"/>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１　新しい児童相談体制の構築に向けての方向性</a:t>
            </a:r>
            <a:endParaRPr lang="en-US" altLang="ja-JP" sz="1600" b="1" dirty="0" smtClean="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rPr>
              <a:t>　　</a:t>
            </a:r>
            <a:endParaRPr lang="en-US" altLang="ja-JP" sz="1400" dirty="0" smtClean="0">
              <a:solidFill>
                <a:schemeClr val="tx1"/>
              </a:solidFill>
            </a:endParaRPr>
          </a:p>
          <a:p>
            <a:r>
              <a:rPr lang="ja-JP" altLang="en-US" sz="1400" dirty="0" smtClean="0">
                <a:solidFill>
                  <a:schemeClr val="tx1"/>
                </a:solidFill>
              </a:rPr>
              <a:t>　</a:t>
            </a:r>
            <a:endParaRPr lang="en-US" altLang="ja-JP" sz="1400" dirty="0" smtClean="0">
              <a:solidFill>
                <a:schemeClr val="tx1"/>
              </a:solidFill>
            </a:endParaRPr>
          </a:p>
          <a:p>
            <a:r>
              <a:rPr lang="ja-JP" altLang="en-US" sz="1400" dirty="0" smtClean="0">
                <a:solidFill>
                  <a:schemeClr val="tx1"/>
                </a:solidFill>
              </a:rPr>
              <a:t>　</a:t>
            </a:r>
            <a:endParaRPr lang="ja-JP" altLang="en-US" sz="1400" dirty="0">
              <a:solidFill>
                <a:schemeClr val="tx1"/>
              </a:solidFill>
            </a:endParaRPr>
          </a:p>
        </p:txBody>
      </p:sp>
      <p:sp>
        <p:nvSpPr>
          <p:cNvPr id="16" name="角丸四角形 15"/>
          <p:cNvSpPr/>
          <p:nvPr/>
        </p:nvSpPr>
        <p:spPr>
          <a:xfrm>
            <a:off x="274586" y="1173578"/>
            <a:ext cx="6858048" cy="2056583"/>
          </a:xfrm>
          <a:prstGeom prst="roundRect">
            <a:avLst>
              <a:gd name="adj" fmla="val 3166"/>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pPr>
              <a:spcBef>
                <a:spcPts val="600"/>
              </a:spcBef>
            </a:pPr>
            <a:r>
              <a:rPr lang="ja-JP" altLang="en-US" sz="1400" dirty="0" smtClean="0">
                <a:solidFill>
                  <a:schemeClr val="tx1"/>
                </a:solidFill>
              </a:rPr>
              <a:t>○　現在、東京都の児童相談所と特別区の子ども家庭支援センターが相互に連携しな</a:t>
            </a:r>
            <a:endParaRPr lang="en-US" altLang="ja-JP" sz="1400" dirty="0" smtClean="0">
              <a:solidFill>
                <a:schemeClr val="tx1"/>
              </a:solidFill>
            </a:endParaRPr>
          </a:p>
          <a:p>
            <a:pPr>
              <a:spcBef>
                <a:spcPts val="600"/>
              </a:spcBef>
            </a:pPr>
            <a:r>
              <a:rPr lang="ja-JP" altLang="en-US" sz="1400" dirty="0" smtClean="0">
                <a:solidFill>
                  <a:schemeClr val="tx1"/>
                </a:solidFill>
              </a:rPr>
              <a:t>　</a:t>
            </a:r>
            <a:r>
              <a:rPr lang="ja-JP" altLang="en-US" sz="1400" dirty="0" err="1" smtClean="0">
                <a:solidFill>
                  <a:schemeClr val="tx1"/>
                </a:solidFill>
              </a:rPr>
              <a:t>がら</a:t>
            </a:r>
            <a:r>
              <a:rPr lang="ja-JP" altLang="en-US" sz="1400" dirty="0" smtClean="0">
                <a:solidFill>
                  <a:schemeClr val="tx1"/>
                </a:solidFill>
              </a:rPr>
              <a:t>児童相談行政を行っているが、近年の児童虐待相談対応件数の増加等を踏まえ、</a:t>
            </a:r>
            <a:endParaRPr lang="en-US" altLang="ja-JP" sz="1400" dirty="0" smtClean="0">
              <a:solidFill>
                <a:schemeClr val="tx1"/>
              </a:solidFill>
            </a:endParaRPr>
          </a:p>
          <a:p>
            <a:pPr>
              <a:spcBef>
                <a:spcPts val="600"/>
              </a:spcBef>
            </a:pPr>
            <a:r>
              <a:rPr lang="ja-JP" altLang="en-US" sz="1400" dirty="0" smtClean="0">
                <a:solidFill>
                  <a:schemeClr val="tx1"/>
                </a:solidFill>
              </a:rPr>
              <a:t>　子どもを守るためのより一層の体制強化が喫緊の課題となっている。</a:t>
            </a:r>
            <a:endParaRPr lang="en-US" altLang="ja-JP" sz="1400" dirty="0" smtClean="0">
              <a:solidFill>
                <a:schemeClr val="tx1"/>
              </a:solidFill>
            </a:endParaRPr>
          </a:p>
          <a:p>
            <a:endParaRPr lang="en-US" altLang="ja-JP" sz="1400" dirty="0" smtClean="0">
              <a:solidFill>
                <a:schemeClr val="tx1"/>
              </a:solidFill>
            </a:endParaRPr>
          </a:p>
          <a:p>
            <a:pPr>
              <a:spcBef>
                <a:spcPts val="600"/>
              </a:spcBef>
            </a:pPr>
            <a:r>
              <a:rPr lang="ja-JP" altLang="en-US" sz="1400" dirty="0" smtClean="0">
                <a:solidFill>
                  <a:schemeClr val="tx1"/>
                </a:solidFill>
              </a:rPr>
              <a:t>○　このため、これまでの取組の上に、子どもと家庭に関する専門的な視点と予防的対</a:t>
            </a:r>
            <a:endParaRPr lang="en-US" altLang="ja-JP" sz="1400" dirty="0" smtClean="0">
              <a:solidFill>
                <a:schemeClr val="tx1"/>
              </a:solidFill>
            </a:endParaRPr>
          </a:p>
          <a:p>
            <a:pPr>
              <a:spcBef>
                <a:spcPts val="600"/>
              </a:spcBef>
            </a:pPr>
            <a:r>
              <a:rPr lang="ja-JP" altLang="en-US" sz="1400" dirty="0" smtClean="0">
                <a:solidFill>
                  <a:schemeClr val="tx1"/>
                </a:solidFill>
              </a:rPr>
              <a:t>　応を充実させるため、「児童相談所の設置」と「各種支援の充実と関係機関との連携強</a:t>
            </a:r>
            <a:endParaRPr lang="en-US" altLang="ja-JP" sz="1400" dirty="0" smtClean="0">
              <a:solidFill>
                <a:schemeClr val="tx1"/>
              </a:solidFill>
            </a:endParaRPr>
          </a:p>
          <a:p>
            <a:pPr>
              <a:spcBef>
                <a:spcPts val="600"/>
              </a:spcBef>
            </a:pPr>
            <a:r>
              <a:rPr lang="ja-JP" altLang="en-US" sz="1400" dirty="0" smtClean="0">
                <a:solidFill>
                  <a:schemeClr val="tx1"/>
                </a:solidFill>
              </a:rPr>
              <a:t>　化」を車の両輪として進める「新しい児童相談体制」を構築する。</a:t>
            </a:r>
            <a:endParaRPr lang="en-US" altLang="ja-JP" sz="1400" dirty="0" smtClean="0">
              <a:solidFill>
                <a:schemeClr val="tx1"/>
              </a:solidFill>
            </a:endParaRPr>
          </a:p>
        </p:txBody>
      </p:sp>
      <p:sp>
        <p:nvSpPr>
          <p:cNvPr id="21" name="角丸四角形 20"/>
          <p:cNvSpPr/>
          <p:nvPr/>
        </p:nvSpPr>
        <p:spPr>
          <a:xfrm>
            <a:off x="7315200" y="630015"/>
            <a:ext cx="7747053" cy="9619454"/>
          </a:xfrm>
          <a:prstGeom prst="roundRect">
            <a:avLst>
              <a:gd name="adj" fmla="val 2064"/>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４　組織体制</a:t>
            </a:r>
            <a:endParaRPr lang="en-US" altLang="ja-JP" sz="1600" b="1"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23" name="角丸四角形 22"/>
          <p:cNvSpPr/>
          <p:nvPr/>
        </p:nvSpPr>
        <p:spPr>
          <a:xfrm>
            <a:off x="7425560" y="1070634"/>
            <a:ext cx="7565256" cy="6346209"/>
          </a:xfrm>
          <a:prstGeom prst="roundRect">
            <a:avLst>
              <a:gd name="adj" fmla="val 1400"/>
            </a:avLst>
          </a:prstGeom>
          <a:noFill/>
          <a:ln w="19050">
            <a:prstDash val="solid"/>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400" dirty="0" smtClean="0">
                <a:solidFill>
                  <a:schemeClr val="tx1"/>
                </a:solidFill>
                <a:latin typeface="ＭＳ Ｐ明朝" pitchFamily="18" charset="-128"/>
                <a:ea typeface="ＭＳ Ｐ明朝" pitchFamily="18" charset="-128"/>
              </a:rPr>
              <a:t>　</a:t>
            </a:r>
            <a:endParaRPr lang="en-US" altLang="ja-JP" sz="1400" dirty="0" smtClean="0">
              <a:solidFill>
                <a:schemeClr val="tx1"/>
              </a:solidFill>
              <a:latin typeface="+mj-ea"/>
            </a:endParaRPr>
          </a:p>
        </p:txBody>
      </p:sp>
      <p:grpSp>
        <p:nvGrpSpPr>
          <p:cNvPr id="113" name="グループ化 112"/>
          <p:cNvGrpSpPr/>
          <p:nvPr/>
        </p:nvGrpSpPr>
        <p:grpSpPr>
          <a:xfrm>
            <a:off x="432470" y="3359927"/>
            <a:ext cx="6555578" cy="3024336"/>
            <a:chOff x="203148" y="3656141"/>
            <a:chExt cx="7000924" cy="3099519"/>
          </a:xfrm>
        </p:grpSpPr>
        <p:sp>
          <p:nvSpPr>
            <p:cNvPr id="26" name="正方形/長方形 25"/>
            <p:cNvSpPr/>
            <p:nvPr/>
          </p:nvSpPr>
          <p:spPr>
            <a:xfrm>
              <a:off x="203148" y="3924346"/>
              <a:ext cx="7000924" cy="2831314"/>
            </a:xfrm>
            <a:prstGeom prst="rect">
              <a:avLst/>
            </a:prstGeom>
            <a:solidFill>
              <a:srgbClr val="FFFF00">
                <a:alpha val="1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sz="1400"/>
            </a:p>
          </p:txBody>
        </p:sp>
        <p:sp>
          <p:nvSpPr>
            <p:cNvPr id="27" name="角丸四角形 26"/>
            <p:cNvSpPr/>
            <p:nvPr/>
          </p:nvSpPr>
          <p:spPr>
            <a:xfrm>
              <a:off x="2203412" y="3656141"/>
              <a:ext cx="3028082" cy="458673"/>
            </a:xfrm>
            <a:prstGeom prst="roundRect">
              <a:avLst/>
            </a:prstGeom>
            <a:solidFill>
              <a:schemeClr val="tx2">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600" dirty="0" smtClean="0">
                  <a:solidFill>
                    <a:schemeClr val="tx1"/>
                  </a:solidFill>
                  <a:latin typeface="HG創英角ﾎﾟｯﾌﾟ体" pitchFamily="49" charset="-128"/>
                  <a:ea typeface="HG創英角ﾎﾟｯﾌﾟ体" pitchFamily="49" charset="-128"/>
                </a:rPr>
                <a:t>新しい児童相談体制の構築</a:t>
              </a:r>
              <a:endParaRPr lang="ja-JP" altLang="en-US" sz="1600" dirty="0">
                <a:solidFill>
                  <a:schemeClr val="tx1"/>
                </a:solidFill>
                <a:latin typeface="HG創英角ﾎﾟｯﾌﾟ体" pitchFamily="49" charset="-128"/>
                <a:ea typeface="HG創英角ﾎﾟｯﾌﾟ体" pitchFamily="49" charset="-128"/>
              </a:endParaRPr>
            </a:p>
          </p:txBody>
        </p:sp>
        <p:sp>
          <p:nvSpPr>
            <p:cNvPr id="32" name="円/楕円 31"/>
            <p:cNvSpPr/>
            <p:nvPr/>
          </p:nvSpPr>
          <p:spPr>
            <a:xfrm>
              <a:off x="346024" y="4469642"/>
              <a:ext cx="3110088" cy="21431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3" name="円/楕円 32"/>
            <p:cNvSpPr/>
            <p:nvPr/>
          </p:nvSpPr>
          <p:spPr>
            <a:xfrm>
              <a:off x="3898926" y="4469644"/>
              <a:ext cx="3233708" cy="21431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4" name="角丸四角形 33"/>
            <p:cNvSpPr/>
            <p:nvPr/>
          </p:nvSpPr>
          <p:spPr>
            <a:xfrm>
              <a:off x="1004914" y="4183892"/>
              <a:ext cx="1879693" cy="452692"/>
            </a:xfrm>
            <a:prstGeom prst="roundRect">
              <a:avLst>
                <a:gd name="adj" fmla="val 0"/>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smtClean="0">
                  <a:solidFill>
                    <a:schemeClr val="tx1"/>
                  </a:solidFill>
                  <a:latin typeface="ＭＳ ゴシック" pitchFamily="49" charset="-128"/>
                  <a:ea typeface="ＭＳ ゴシック" pitchFamily="49" charset="-128"/>
                </a:rPr>
                <a:t>児童相談所の設置</a:t>
              </a:r>
              <a:endParaRPr lang="ja-JP" altLang="en-US" sz="1400" dirty="0">
                <a:solidFill>
                  <a:schemeClr val="tx1"/>
                </a:solidFill>
                <a:latin typeface="ＭＳ ゴシック" pitchFamily="49" charset="-128"/>
                <a:ea typeface="ＭＳ ゴシック" pitchFamily="49" charset="-128"/>
              </a:endParaRPr>
            </a:p>
          </p:txBody>
        </p:sp>
        <p:sp>
          <p:nvSpPr>
            <p:cNvPr id="35" name="角丸四角形 34"/>
            <p:cNvSpPr/>
            <p:nvPr/>
          </p:nvSpPr>
          <p:spPr>
            <a:xfrm>
              <a:off x="4346552" y="4255330"/>
              <a:ext cx="2546877" cy="428628"/>
            </a:xfrm>
            <a:prstGeom prst="roundRect">
              <a:avLst>
                <a:gd name="adj" fmla="val 0"/>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smtClean="0">
                  <a:solidFill>
                    <a:schemeClr val="tx1"/>
                  </a:solidFill>
                  <a:latin typeface="ＭＳ ゴシック" pitchFamily="49" charset="-128"/>
                  <a:ea typeface="ＭＳ ゴシック" pitchFamily="49" charset="-128"/>
                </a:rPr>
                <a:t>各種支援の充実、連携強化</a:t>
              </a:r>
              <a:endParaRPr lang="ja-JP" altLang="en-US" sz="1400" dirty="0">
                <a:solidFill>
                  <a:schemeClr val="tx1"/>
                </a:solidFill>
                <a:latin typeface="ＭＳ ゴシック" pitchFamily="49" charset="-128"/>
                <a:ea typeface="ＭＳ ゴシック" pitchFamily="49" charset="-128"/>
              </a:endParaRPr>
            </a:p>
          </p:txBody>
        </p:sp>
        <p:sp>
          <p:nvSpPr>
            <p:cNvPr id="39" name="角丸四角形 38"/>
            <p:cNvSpPr/>
            <p:nvPr/>
          </p:nvSpPr>
          <p:spPr>
            <a:xfrm>
              <a:off x="4518332" y="4826834"/>
              <a:ext cx="2114236" cy="500066"/>
            </a:xfrm>
            <a:prstGeom prst="round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smtClean="0">
                  <a:solidFill>
                    <a:schemeClr val="tx1"/>
                  </a:solidFill>
                </a:rPr>
                <a:t>基礎自治体の多様な</a:t>
              </a:r>
              <a:endParaRPr lang="en-US" altLang="ja-JP" sz="1400" dirty="0" smtClean="0">
                <a:solidFill>
                  <a:schemeClr val="tx1"/>
                </a:solidFill>
              </a:endParaRPr>
            </a:p>
            <a:p>
              <a:pPr algn="ctr" eaLnBrk="1" fontAlgn="auto" hangingPunct="1">
                <a:spcBef>
                  <a:spcPts val="0"/>
                </a:spcBef>
                <a:spcAft>
                  <a:spcPts val="0"/>
                </a:spcAft>
                <a:defRPr/>
              </a:pPr>
              <a:r>
                <a:rPr lang="ja-JP" altLang="en-US" sz="1400" dirty="0" smtClean="0">
                  <a:solidFill>
                    <a:schemeClr val="tx1"/>
                  </a:solidFill>
                </a:rPr>
                <a:t>支援サービス</a:t>
              </a:r>
              <a:endParaRPr lang="ja-JP" altLang="en-US" sz="1400" dirty="0">
                <a:solidFill>
                  <a:schemeClr val="tx1"/>
                </a:solidFill>
              </a:endParaRPr>
            </a:p>
          </p:txBody>
        </p:sp>
        <p:grpSp>
          <p:nvGrpSpPr>
            <p:cNvPr id="40" name="グループ化 39"/>
            <p:cNvGrpSpPr/>
            <p:nvPr/>
          </p:nvGrpSpPr>
          <p:grpSpPr>
            <a:xfrm>
              <a:off x="2873685" y="4948469"/>
              <a:ext cx="1712751" cy="1143008"/>
              <a:chOff x="2033275" y="2011014"/>
              <a:chExt cx="1490946" cy="909623"/>
            </a:xfrm>
          </p:grpSpPr>
          <p:sp>
            <p:nvSpPr>
              <p:cNvPr id="41" name="左右矢印 40"/>
              <p:cNvSpPr/>
              <p:nvPr/>
            </p:nvSpPr>
            <p:spPr>
              <a:xfrm>
                <a:off x="2033275" y="2011014"/>
                <a:ext cx="1428761" cy="909623"/>
              </a:xfrm>
              <a:prstGeom prst="leftRightArrow">
                <a:avLst>
                  <a:gd name="adj1" fmla="val 50000"/>
                  <a:gd name="adj2" fmla="val 5573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 name="正方形/長方形 41"/>
              <p:cNvSpPr/>
              <p:nvPr/>
            </p:nvSpPr>
            <p:spPr>
              <a:xfrm>
                <a:off x="2057191" y="2238420"/>
                <a:ext cx="1467030" cy="5227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車の両輪として</a:t>
                </a:r>
                <a:endParaRPr kumimoji="1" lang="en-US" altLang="ja-JP" sz="1400" dirty="0" smtClean="0">
                  <a:solidFill>
                    <a:schemeClr val="tx1"/>
                  </a:solidFill>
                </a:endParaRPr>
              </a:p>
              <a:p>
                <a:pPr algn="ctr"/>
                <a:r>
                  <a:rPr kumimoji="1" lang="ja-JP" altLang="en-US" sz="1400" dirty="0" smtClean="0">
                    <a:solidFill>
                      <a:schemeClr val="tx1"/>
                    </a:solidFill>
                  </a:rPr>
                  <a:t>推進</a:t>
                </a:r>
                <a:endParaRPr kumimoji="1" lang="ja-JP" altLang="en-US" sz="1400" dirty="0">
                  <a:solidFill>
                    <a:schemeClr val="tx1"/>
                  </a:solidFill>
                </a:endParaRPr>
              </a:p>
            </p:txBody>
          </p:sp>
        </p:grpSp>
        <p:sp>
          <p:nvSpPr>
            <p:cNvPr id="81" name="角丸四角形 80"/>
            <p:cNvSpPr/>
            <p:nvPr/>
          </p:nvSpPr>
          <p:spPr>
            <a:xfrm>
              <a:off x="712833" y="4826834"/>
              <a:ext cx="2258707" cy="500066"/>
            </a:xfrm>
            <a:prstGeom prst="round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smtClean="0">
                  <a:solidFill>
                    <a:schemeClr val="tx1"/>
                  </a:solidFill>
                </a:rPr>
                <a:t>子ども家庭支援センターとしての相談援助活動</a:t>
              </a:r>
              <a:endParaRPr lang="ja-JP" altLang="en-US" sz="1400" dirty="0">
                <a:solidFill>
                  <a:schemeClr val="tx1"/>
                </a:solidFill>
              </a:endParaRPr>
            </a:p>
          </p:txBody>
        </p:sp>
        <p:sp>
          <p:nvSpPr>
            <p:cNvPr id="83" name="角丸四角形 82"/>
            <p:cNvSpPr/>
            <p:nvPr/>
          </p:nvSpPr>
          <p:spPr>
            <a:xfrm>
              <a:off x="818346" y="5745559"/>
              <a:ext cx="1999394" cy="500066"/>
            </a:xfrm>
            <a:prstGeom prst="round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smtClean="0">
                  <a:solidFill>
                    <a:schemeClr val="tx1"/>
                  </a:solidFill>
                </a:rPr>
                <a:t>専門的な視点の強化</a:t>
              </a:r>
              <a:endParaRPr lang="ja-JP" altLang="en-US" sz="1400" dirty="0">
                <a:solidFill>
                  <a:schemeClr val="tx1"/>
                </a:solidFill>
              </a:endParaRPr>
            </a:p>
          </p:txBody>
        </p:sp>
        <p:sp>
          <p:nvSpPr>
            <p:cNvPr id="84" name="加算記号 83"/>
            <p:cNvSpPr/>
            <p:nvPr/>
          </p:nvSpPr>
          <p:spPr>
            <a:xfrm>
              <a:off x="1560470" y="5326900"/>
              <a:ext cx="642942" cy="42862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角丸四角形 84"/>
            <p:cNvSpPr/>
            <p:nvPr/>
          </p:nvSpPr>
          <p:spPr>
            <a:xfrm>
              <a:off x="4509536" y="5802836"/>
              <a:ext cx="2071702" cy="500066"/>
            </a:xfrm>
            <a:prstGeom prst="roundRect">
              <a:avLst/>
            </a:prstGeom>
            <a:solidFill>
              <a:schemeClr val="accent6">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1400" dirty="0" smtClean="0">
                  <a:solidFill>
                    <a:schemeClr val="tx1"/>
                  </a:solidFill>
                </a:rPr>
                <a:t>予防的対応の充実</a:t>
              </a:r>
              <a:endParaRPr lang="ja-JP" altLang="en-US" sz="1400" dirty="0">
                <a:solidFill>
                  <a:schemeClr val="tx1"/>
                </a:solidFill>
              </a:endParaRPr>
            </a:p>
          </p:txBody>
        </p:sp>
        <p:sp>
          <p:nvSpPr>
            <p:cNvPr id="86" name="加算記号 85"/>
            <p:cNvSpPr/>
            <p:nvPr/>
          </p:nvSpPr>
          <p:spPr>
            <a:xfrm>
              <a:off x="5346684" y="5326900"/>
              <a:ext cx="642942" cy="42862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角丸四角形 86"/>
          <p:cNvSpPr/>
          <p:nvPr/>
        </p:nvSpPr>
        <p:spPr>
          <a:xfrm>
            <a:off x="60273" y="6678659"/>
            <a:ext cx="7176099" cy="2376264"/>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２　地域における支援の充実</a:t>
            </a:r>
            <a:endParaRPr lang="en-US" altLang="ja-JP" sz="1600" b="1"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88" name="角丸四角形 87"/>
          <p:cNvSpPr/>
          <p:nvPr/>
        </p:nvSpPr>
        <p:spPr>
          <a:xfrm>
            <a:off x="144439" y="7038698"/>
            <a:ext cx="6918514" cy="1915525"/>
          </a:xfrm>
          <a:prstGeom prst="roundRect">
            <a:avLst>
              <a:gd name="adj" fmla="val 7578"/>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ctr" anchorCtr="0"/>
          <a:lstStyle/>
          <a:p>
            <a:r>
              <a:rPr lang="ja-JP" altLang="en-US" sz="1400" b="1" dirty="0" smtClean="0">
                <a:solidFill>
                  <a:schemeClr val="tx1"/>
                </a:solidFill>
              </a:rPr>
              <a:t>○具体的な取組　（充実を図った又は図る予定の主な取組）</a:t>
            </a:r>
            <a:endParaRPr lang="en-US" altLang="ja-JP" sz="1400" b="1" dirty="0" smtClean="0">
              <a:solidFill>
                <a:schemeClr val="tx1"/>
              </a:solidFill>
            </a:endParaRPr>
          </a:p>
          <a:p>
            <a:pPr>
              <a:spcBef>
                <a:spcPts val="600"/>
              </a:spcBef>
            </a:pPr>
            <a:r>
              <a:rPr lang="ja-JP" altLang="en-US" sz="1400" dirty="0" smtClean="0">
                <a:solidFill>
                  <a:schemeClr val="tx1"/>
                </a:solidFill>
              </a:rPr>
              <a:t>　</a:t>
            </a:r>
            <a:r>
              <a:rPr lang="ja-JP" altLang="en-US" sz="1400" dirty="0" smtClean="0">
                <a:solidFill>
                  <a:schemeClr val="tx1"/>
                </a:solidFill>
                <a:latin typeface="+mj-ea"/>
              </a:rPr>
              <a:t>■子育て世代包括支援センター機能の構築（</a:t>
            </a:r>
            <a:r>
              <a:rPr lang="en-US" altLang="ja-JP" sz="1400" dirty="0" smtClean="0">
                <a:solidFill>
                  <a:schemeClr val="tx1"/>
                </a:solidFill>
                <a:latin typeface="+mj-ea"/>
              </a:rPr>
              <a:t>H31</a:t>
            </a:r>
            <a:r>
              <a:rPr lang="ja-JP" altLang="en-US" sz="1400" dirty="0" smtClean="0">
                <a:solidFill>
                  <a:schemeClr val="tx1"/>
                </a:solidFill>
                <a:latin typeface="+mj-ea"/>
              </a:rPr>
              <a:t>予定）</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■協力家庭ショートステイの創設（</a:t>
            </a:r>
            <a:r>
              <a:rPr lang="en-US" altLang="ja-JP" sz="1400" dirty="0" smtClean="0">
                <a:solidFill>
                  <a:schemeClr val="tx1"/>
                </a:solidFill>
                <a:latin typeface="+mj-ea"/>
              </a:rPr>
              <a:t>H30</a:t>
            </a:r>
            <a:r>
              <a:rPr lang="ja-JP" altLang="en-US" sz="1400" dirty="0" smtClean="0">
                <a:solidFill>
                  <a:schemeClr val="tx1"/>
                </a:solidFill>
                <a:latin typeface="+mj-ea"/>
              </a:rPr>
              <a:t>）</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■児童相談システムと母子保健のシステム連携（</a:t>
            </a:r>
            <a:r>
              <a:rPr lang="en-US" altLang="ja-JP" sz="1400" dirty="0" smtClean="0">
                <a:solidFill>
                  <a:schemeClr val="tx1"/>
                </a:solidFill>
                <a:latin typeface="+mj-ea"/>
              </a:rPr>
              <a:t>H31</a:t>
            </a:r>
            <a:r>
              <a:rPr lang="ja-JP" altLang="en-US" sz="1400" dirty="0" smtClean="0">
                <a:solidFill>
                  <a:schemeClr val="tx1"/>
                </a:solidFill>
                <a:latin typeface="+mj-ea"/>
              </a:rPr>
              <a:t>予定）</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■荒川たんぽぽセンターの児童発達支援センター化（検討中）</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■子ども・若者計画の策定に向けた検討（</a:t>
            </a:r>
            <a:r>
              <a:rPr lang="en-US" altLang="ja-JP" sz="1400" dirty="0" smtClean="0">
                <a:solidFill>
                  <a:schemeClr val="tx1"/>
                </a:solidFill>
                <a:latin typeface="+mj-ea"/>
              </a:rPr>
              <a:t>H30</a:t>
            </a:r>
            <a:r>
              <a:rPr lang="ja-JP" altLang="en-US" sz="1400" dirty="0" smtClean="0">
                <a:solidFill>
                  <a:schemeClr val="tx1"/>
                </a:solidFill>
                <a:latin typeface="+mj-ea"/>
              </a:rPr>
              <a:t>～）　　など</a:t>
            </a:r>
            <a:endParaRPr lang="en-US" altLang="ja-JP" sz="1400" dirty="0" smtClean="0">
              <a:solidFill>
                <a:schemeClr val="tx1"/>
              </a:solidFill>
              <a:latin typeface="+mj-ea"/>
            </a:endParaRPr>
          </a:p>
        </p:txBody>
      </p:sp>
      <p:sp>
        <p:nvSpPr>
          <p:cNvPr id="89" name="角丸四角形 88"/>
          <p:cNvSpPr/>
          <p:nvPr/>
        </p:nvSpPr>
        <p:spPr>
          <a:xfrm>
            <a:off x="7441325" y="7542783"/>
            <a:ext cx="7464754" cy="2621030"/>
          </a:xfrm>
          <a:prstGeom prst="roundRect">
            <a:avLst>
              <a:gd name="adj" fmla="val 3166"/>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pPr>
              <a:spcBef>
                <a:spcPts val="600"/>
              </a:spcBef>
            </a:pPr>
            <a:r>
              <a:rPr lang="en-US" altLang="ja-JP" sz="1400" dirty="0" smtClean="0">
                <a:solidFill>
                  <a:schemeClr val="tx1"/>
                </a:solidFill>
              </a:rPr>
              <a:t>※</a:t>
            </a:r>
            <a:r>
              <a:rPr lang="ja-JP" altLang="en-US" sz="1400" dirty="0" smtClean="0">
                <a:solidFill>
                  <a:schemeClr val="tx1"/>
                </a:solidFill>
              </a:rPr>
              <a:t>　総合センター設置後の子ども家庭支援センター　（大まかなイメージ）</a:t>
            </a:r>
            <a:endParaRPr lang="en-US" altLang="ja-JP" sz="1400" dirty="0" smtClean="0">
              <a:solidFill>
                <a:schemeClr val="tx1"/>
              </a:solidFill>
            </a:endParaRPr>
          </a:p>
        </p:txBody>
      </p:sp>
      <p:sp>
        <p:nvSpPr>
          <p:cNvPr id="90" name="Rectangle 16"/>
          <p:cNvSpPr>
            <a:spLocks noChangeArrowheads="1"/>
          </p:cNvSpPr>
          <p:nvPr/>
        </p:nvSpPr>
        <p:spPr bwMode="auto">
          <a:xfrm>
            <a:off x="8084783" y="7902823"/>
            <a:ext cx="2943682" cy="2121574"/>
          </a:xfrm>
          <a:prstGeom prst="rect">
            <a:avLst/>
          </a:prstGeom>
          <a:no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sz="1400"/>
          </a:p>
        </p:txBody>
      </p:sp>
      <p:sp>
        <p:nvSpPr>
          <p:cNvPr id="91" name="AutoShape 13"/>
          <p:cNvSpPr>
            <a:spLocks noChangeArrowheads="1"/>
          </p:cNvSpPr>
          <p:nvPr/>
        </p:nvSpPr>
        <p:spPr bwMode="auto">
          <a:xfrm>
            <a:off x="8237043" y="8243342"/>
            <a:ext cx="2588391" cy="302161"/>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事業係（事務職</a:t>
            </a:r>
            <a:r>
              <a:rPr kumimoji="1" lang="ja-JP" altLang="en-US"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：４名）</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2" name="AutoShape 11"/>
          <p:cNvSpPr>
            <a:spLocks noChangeArrowheads="1"/>
          </p:cNvSpPr>
          <p:nvPr/>
        </p:nvSpPr>
        <p:spPr bwMode="auto">
          <a:xfrm>
            <a:off x="8237041" y="9403831"/>
            <a:ext cx="2588391" cy="477689"/>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事業係（保育士</a:t>
            </a:r>
            <a:r>
              <a:rPr kumimoji="1" lang="ja-JP" altLang="en-US"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：３名</a:t>
            </a: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　　</a:t>
            </a:r>
            <a:r>
              <a:rPr kumimoji="1" lang="ja-JP" alt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a:t>
            </a: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子育て交流サロン</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3" name="AutoShape 10"/>
          <p:cNvSpPr>
            <a:spLocks noChangeArrowheads="1"/>
          </p:cNvSpPr>
          <p:nvPr/>
        </p:nvSpPr>
        <p:spPr bwMode="auto">
          <a:xfrm>
            <a:off x="8237043" y="8642550"/>
            <a:ext cx="2588391" cy="283179"/>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相談係（福祉職</a:t>
            </a:r>
            <a:r>
              <a:rPr kumimoji="1" lang="ja-JP" altLang="en-US"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：８名</a:t>
            </a: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4" name="AutoShape 9"/>
          <p:cNvSpPr>
            <a:spLocks noChangeArrowheads="1"/>
          </p:cNvSpPr>
          <p:nvPr/>
        </p:nvSpPr>
        <p:spPr bwMode="auto">
          <a:xfrm>
            <a:off x="8237041" y="8995958"/>
            <a:ext cx="2588392" cy="284613"/>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相談係（心理職等</a:t>
            </a:r>
            <a:r>
              <a:rPr kumimoji="1" lang="ja-JP" altLang="en-US"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：３名</a:t>
            </a: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5" name="Rectangle 15"/>
          <p:cNvSpPr>
            <a:spLocks noChangeArrowheads="1"/>
          </p:cNvSpPr>
          <p:nvPr/>
        </p:nvSpPr>
        <p:spPr bwMode="auto">
          <a:xfrm>
            <a:off x="11967370" y="7874758"/>
            <a:ext cx="2664520" cy="1815246"/>
          </a:xfrm>
          <a:prstGeom prst="rect">
            <a:avLst/>
          </a:prstGeom>
          <a:no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sz="1400"/>
          </a:p>
        </p:txBody>
      </p:sp>
      <p:sp>
        <p:nvSpPr>
          <p:cNvPr id="96" name="AutoShape 14"/>
          <p:cNvSpPr>
            <a:spLocks noChangeArrowheads="1"/>
          </p:cNvSpPr>
          <p:nvPr/>
        </p:nvSpPr>
        <p:spPr bwMode="auto">
          <a:xfrm>
            <a:off x="12348016" y="8317980"/>
            <a:ext cx="1979358" cy="248003"/>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管理係</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7" name="AutoShape 8"/>
          <p:cNvSpPr>
            <a:spLocks noChangeArrowheads="1"/>
          </p:cNvSpPr>
          <p:nvPr/>
        </p:nvSpPr>
        <p:spPr bwMode="auto">
          <a:xfrm>
            <a:off x="12359869" y="8638769"/>
            <a:ext cx="1967505" cy="24262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rPr>
              <a:t>児童福祉係</a:t>
            </a:r>
            <a:endParaRPr kumimoji="1" 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8" name="AutoShape 7"/>
          <p:cNvSpPr>
            <a:spLocks noChangeArrowheads="1"/>
          </p:cNvSpPr>
          <p:nvPr/>
        </p:nvSpPr>
        <p:spPr bwMode="auto">
          <a:xfrm>
            <a:off x="12348016" y="9353149"/>
            <a:ext cx="1979358" cy="24262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smtClean="0">
                <a:ln>
                  <a:noFill/>
                </a:ln>
                <a:solidFill>
                  <a:srgbClr val="000000"/>
                </a:solidFill>
                <a:effectLst/>
                <a:latin typeface="ＭＳ ゴシック" pitchFamily="49" charset="-128"/>
                <a:ea typeface="ＭＳ ゴシック" pitchFamily="49" charset="-128"/>
                <a:cs typeface="Times New Roman" pitchFamily="18" charset="0"/>
              </a:rPr>
              <a:t>在宅支援係</a:t>
            </a:r>
            <a:endParaRPr kumimoji="1" lang="ja-JP" sz="14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9" name="AutoShape 6"/>
          <p:cNvSpPr>
            <a:spLocks noChangeArrowheads="1"/>
          </p:cNvSpPr>
          <p:nvPr/>
        </p:nvSpPr>
        <p:spPr bwMode="auto">
          <a:xfrm>
            <a:off x="12348014" y="8995959"/>
            <a:ext cx="1979359" cy="242620"/>
          </a:xfrm>
          <a:prstGeom prst="roundRect">
            <a:avLst>
              <a:gd name="adj" fmla="val 16667"/>
            </a:avLst>
          </a:prstGeom>
          <a:solidFill>
            <a:srgbClr val="FFFFFF"/>
          </a:solidFill>
          <a:ln w="9525">
            <a:solidFill>
              <a:srgbClr val="000000"/>
            </a:solidFill>
            <a:round/>
            <a:headEnd/>
            <a:tailEnd/>
          </a:ln>
        </p:spPr>
        <p:txBody>
          <a:bodyPr vert="horz" wrap="square" lIns="74295" tIns="8890" rIns="74295" bIns="889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1400" b="0" i="0" u="none" strike="noStrike" cap="none" normalizeH="0" baseline="0" dirty="0" smtClean="0">
                <a:ln>
                  <a:noFill/>
                </a:ln>
                <a:solidFill>
                  <a:srgbClr val="000000"/>
                </a:solidFill>
                <a:effectLst/>
                <a:latin typeface="ＭＳ ゴシック" pitchFamily="49" charset="-128"/>
                <a:ea typeface="ＭＳ ゴシック" pitchFamily="49" charset="-128"/>
                <a:cs typeface="Times New Roman" pitchFamily="18" charset="0"/>
              </a:rPr>
              <a:t>児童心理係</a:t>
            </a:r>
            <a:endParaRPr kumimoji="1" lang="ja-JP" sz="14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00" name="Rectangle 1"/>
          <p:cNvSpPr>
            <a:spLocks noChangeArrowheads="1"/>
          </p:cNvSpPr>
          <p:nvPr/>
        </p:nvSpPr>
        <p:spPr bwMode="auto">
          <a:xfrm>
            <a:off x="11967370" y="9771797"/>
            <a:ext cx="2664520" cy="324038"/>
          </a:xfrm>
          <a:prstGeom prst="rect">
            <a:avLst/>
          </a:prstGeom>
          <a:no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a:r>
              <a:rPr lang="en-US" altLang="ja-JP" sz="1400" dirty="0" smtClean="0"/>
              <a:t>【</a:t>
            </a:r>
            <a:r>
              <a:rPr lang="ja-JP" altLang="en-US" sz="1400" dirty="0" smtClean="0"/>
              <a:t>子育て支援課</a:t>
            </a:r>
            <a:r>
              <a:rPr lang="en-US" altLang="ja-JP" sz="1400" dirty="0" smtClean="0"/>
              <a:t>】</a:t>
            </a:r>
            <a:endParaRPr lang="ja-JP" altLang="en-US" sz="1400" dirty="0"/>
          </a:p>
        </p:txBody>
      </p:sp>
      <p:sp>
        <p:nvSpPr>
          <p:cNvPr id="101" name="AutoShape 12"/>
          <p:cNvSpPr>
            <a:spLocks noChangeShapeType="1"/>
          </p:cNvSpPr>
          <p:nvPr/>
        </p:nvSpPr>
        <p:spPr bwMode="auto">
          <a:xfrm>
            <a:off x="10825432" y="8452761"/>
            <a:ext cx="1429527" cy="0"/>
          </a:xfrm>
          <a:prstGeom prst="straightConnector1">
            <a:avLst/>
          </a:prstGeom>
          <a:noFill/>
          <a:ln w="38100">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sz="1400"/>
          </a:p>
        </p:txBody>
      </p:sp>
      <p:sp>
        <p:nvSpPr>
          <p:cNvPr id="102" name="AutoShape 4"/>
          <p:cNvSpPr>
            <a:spLocks noChangeShapeType="1"/>
          </p:cNvSpPr>
          <p:nvPr/>
        </p:nvSpPr>
        <p:spPr bwMode="auto">
          <a:xfrm>
            <a:off x="10825432" y="8738513"/>
            <a:ext cx="1429526" cy="0"/>
          </a:xfrm>
          <a:prstGeom prst="straightConnector1">
            <a:avLst/>
          </a:prstGeom>
          <a:noFill/>
          <a:ln w="38100">
            <a:solidFill>
              <a:srgbClr val="1F497D"/>
            </a:solidFill>
            <a:prstDash val="solid"/>
            <a:round/>
            <a:headEnd/>
            <a:tailEnd type="triangle" w="med" len="med"/>
          </a:ln>
        </p:spPr>
        <p:txBody>
          <a:bodyPr vert="horz" wrap="square" lIns="91440" tIns="45720" rIns="91440" bIns="45720" numCol="1" anchor="t" anchorCtr="0" compatLnSpc="1">
            <a:prstTxWarp prst="textNoShape">
              <a:avLst/>
            </a:prstTxWarp>
          </a:bodyPr>
          <a:lstStyle/>
          <a:p>
            <a:endParaRPr lang="ja-JP" altLang="en-US" sz="1400"/>
          </a:p>
        </p:txBody>
      </p:sp>
      <p:sp>
        <p:nvSpPr>
          <p:cNvPr id="103" name="AutoShape 3"/>
          <p:cNvSpPr>
            <a:spLocks noChangeShapeType="1"/>
          </p:cNvSpPr>
          <p:nvPr/>
        </p:nvSpPr>
        <p:spPr bwMode="auto">
          <a:xfrm>
            <a:off x="10825432" y="8760079"/>
            <a:ext cx="1450738" cy="692814"/>
          </a:xfrm>
          <a:prstGeom prst="straightConnector1">
            <a:avLst/>
          </a:prstGeom>
          <a:noFill/>
          <a:ln w="38100">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sz="1400"/>
          </a:p>
        </p:txBody>
      </p:sp>
      <p:sp>
        <p:nvSpPr>
          <p:cNvPr id="104" name="AutoShape 4"/>
          <p:cNvSpPr>
            <a:spLocks noChangeShapeType="1"/>
          </p:cNvSpPr>
          <p:nvPr/>
        </p:nvSpPr>
        <p:spPr bwMode="auto">
          <a:xfrm>
            <a:off x="10842361" y="9095703"/>
            <a:ext cx="1429526" cy="0"/>
          </a:xfrm>
          <a:prstGeom prst="straightConnector1">
            <a:avLst/>
          </a:prstGeom>
          <a:noFill/>
          <a:ln w="38100">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sz="1400"/>
          </a:p>
        </p:txBody>
      </p:sp>
      <p:sp>
        <p:nvSpPr>
          <p:cNvPr id="105" name="Rectangle 1"/>
          <p:cNvSpPr>
            <a:spLocks noChangeArrowheads="1"/>
          </p:cNvSpPr>
          <p:nvPr/>
        </p:nvSpPr>
        <p:spPr bwMode="auto">
          <a:xfrm>
            <a:off x="8237041" y="7983696"/>
            <a:ext cx="2503790" cy="209191"/>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algn="ctr"/>
            <a:r>
              <a:rPr lang="en-US" altLang="ja-JP" sz="1400" dirty="0" smtClean="0"/>
              <a:t>【</a:t>
            </a:r>
            <a:r>
              <a:rPr lang="ja-JP" altLang="en-US" sz="1400" dirty="0" smtClean="0"/>
              <a:t>子ども家庭支援センター</a:t>
            </a:r>
            <a:r>
              <a:rPr lang="en-US" altLang="ja-JP" sz="1400" dirty="0" smtClean="0"/>
              <a:t>】</a:t>
            </a:r>
            <a:endParaRPr lang="ja-JP" altLang="en-US" sz="1400" dirty="0"/>
          </a:p>
        </p:txBody>
      </p:sp>
      <p:sp>
        <p:nvSpPr>
          <p:cNvPr id="106" name="Rectangle 1"/>
          <p:cNvSpPr>
            <a:spLocks noChangeArrowheads="1"/>
          </p:cNvSpPr>
          <p:nvPr/>
        </p:nvSpPr>
        <p:spPr bwMode="auto">
          <a:xfrm>
            <a:off x="11737303" y="7902823"/>
            <a:ext cx="3168775" cy="351175"/>
          </a:xfrm>
          <a:prstGeom prst="rect">
            <a:avLst/>
          </a:prstGeom>
          <a:noFill/>
          <a:ln w="9525">
            <a:noFill/>
            <a:miter lim="800000"/>
            <a:headEnd/>
            <a:tailEnd/>
          </a:ln>
        </p:spPr>
        <p:txBody>
          <a:bodyPr vert="horz" wrap="square" lIns="74295" tIns="8890" rIns="74295" bIns="8890" numCol="1" anchor="ctr" anchorCtr="0" compatLnSpc="1">
            <a:prstTxWarp prst="textNoShape">
              <a:avLst/>
            </a:prstTxWarp>
          </a:bodyPr>
          <a:lstStyle/>
          <a:p>
            <a:pPr algn="ctr"/>
            <a:r>
              <a:rPr lang="en-US" altLang="ja-JP" sz="1400" dirty="0" smtClean="0"/>
              <a:t>【</a:t>
            </a:r>
            <a:r>
              <a:rPr lang="ja-JP" altLang="en-US" sz="1400" dirty="0" smtClean="0"/>
              <a:t>（仮称）子ども家庭総合センター</a:t>
            </a:r>
            <a:r>
              <a:rPr lang="en-US" altLang="ja-JP" sz="1400" dirty="0" smtClean="0"/>
              <a:t>】</a:t>
            </a:r>
            <a:endParaRPr lang="ja-JP" altLang="en-US" sz="1400" dirty="0"/>
          </a:p>
        </p:txBody>
      </p:sp>
      <p:sp>
        <p:nvSpPr>
          <p:cNvPr id="107" name="AutoShape 3"/>
          <p:cNvSpPr>
            <a:spLocks noChangeShapeType="1"/>
          </p:cNvSpPr>
          <p:nvPr/>
        </p:nvSpPr>
        <p:spPr bwMode="auto">
          <a:xfrm>
            <a:off x="10847410" y="9667207"/>
            <a:ext cx="1357322" cy="357189"/>
          </a:xfrm>
          <a:prstGeom prst="straightConnector1">
            <a:avLst/>
          </a:prstGeom>
          <a:noFill/>
          <a:ln w="38100">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sz="1400"/>
          </a:p>
        </p:txBody>
      </p:sp>
      <p:sp>
        <p:nvSpPr>
          <p:cNvPr id="108" name="AutoShape 3"/>
          <p:cNvSpPr>
            <a:spLocks noChangeShapeType="1"/>
          </p:cNvSpPr>
          <p:nvPr/>
        </p:nvSpPr>
        <p:spPr bwMode="auto">
          <a:xfrm>
            <a:off x="10847410" y="8452762"/>
            <a:ext cx="1428760" cy="1000132"/>
          </a:xfrm>
          <a:prstGeom prst="straightConnector1">
            <a:avLst/>
          </a:prstGeom>
          <a:noFill/>
          <a:ln w="38100">
            <a:solidFill>
              <a:srgbClr val="1F497D"/>
            </a:solidFill>
            <a:round/>
            <a:headEnd/>
            <a:tailEnd type="triangle" w="med" len="med"/>
          </a:ln>
        </p:spPr>
        <p:txBody>
          <a:bodyPr vert="horz" wrap="square" lIns="91440" tIns="45720" rIns="91440" bIns="45720" numCol="1" anchor="t" anchorCtr="0" compatLnSpc="1">
            <a:prstTxWarp prst="textNoShape">
              <a:avLst/>
            </a:prstTxWarp>
          </a:bodyPr>
          <a:lstStyle/>
          <a:p>
            <a:endParaRPr lang="ja-JP" altLang="en-US" sz="1400"/>
          </a:p>
        </p:txBody>
      </p:sp>
      <p:sp>
        <p:nvSpPr>
          <p:cNvPr id="76" name="スライド番号プレースホルダ 75"/>
          <p:cNvSpPr>
            <a:spLocks noGrp="1"/>
          </p:cNvSpPr>
          <p:nvPr>
            <p:ph type="sldNum" sz="quarter" idx="12"/>
          </p:nvPr>
        </p:nvSpPr>
        <p:spPr>
          <a:xfrm>
            <a:off x="11449694" y="9728948"/>
            <a:ext cx="3528589" cy="550139"/>
          </a:xfrm>
        </p:spPr>
        <p:txBody>
          <a:bodyPr/>
          <a:lstStyle/>
          <a:p>
            <a:fld id="{1AA2E978-2B89-478F-9825-B0E8CD6A1C6C}" type="slidenum">
              <a:rPr kumimoji="1" lang="ja-JP" altLang="en-US" smtClean="0">
                <a:solidFill>
                  <a:schemeClr val="tx1"/>
                </a:solidFill>
              </a:rPr>
              <a:pPr/>
              <a:t>1</a:t>
            </a:fld>
            <a:endParaRPr kumimoji="1" lang="ja-JP" altLang="en-US" dirty="0">
              <a:solidFill>
                <a:schemeClr val="tx1"/>
              </a:solidFill>
            </a:endParaRPr>
          </a:p>
        </p:txBody>
      </p:sp>
      <p:grpSp>
        <p:nvGrpSpPr>
          <p:cNvPr id="114" name="グループ化 113"/>
          <p:cNvGrpSpPr/>
          <p:nvPr/>
        </p:nvGrpSpPr>
        <p:grpSpPr>
          <a:xfrm>
            <a:off x="7705278" y="2574231"/>
            <a:ext cx="7186550" cy="4752528"/>
            <a:chOff x="7705278" y="1737495"/>
            <a:chExt cx="7186550" cy="5200266"/>
          </a:xfrm>
        </p:grpSpPr>
        <p:sp>
          <p:nvSpPr>
            <p:cNvPr id="43" name="正方形/長方形 42"/>
            <p:cNvSpPr/>
            <p:nvPr/>
          </p:nvSpPr>
          <p:spPr>
            <a:xfrm>
              <a:off x="7705278" y="3222303"/>
              <a:ext cx="357190" cy="216024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schemeClr val="tx1"/>
                  </a:solidFill>
                </a:rPr>
                <a:t>所　　　長　　</a:t>
              </a:r>
              <a:r>
                <a:rPr lang="en-US" altLang="ja-JP" sz="1400" dirty="0" smtClean="0">
                  <a:solidFill>
                    <a:schemeClr val="tx1"/>
                  </a:solidFill>
                </a:rPr>
                <a:t>※</a:t>
              </a:r>
              <a:r>
                <a:rPr lang="ja-JP" altLang="en-US" sz="1400" dirty="0" smtClean="0">
                  <a:solidFill>
                    <a:schemeClr val="tx1"/>
                  </a:solidFill>
                </a:rPr>
                <a:t>管理職</a:t>
              </a:r>
              <a:endParaRPr kumimoji="1" lang="ja-JP" altLang="en-US" sz="1400" dirty="0">
                <a:solidFill>
                  <a:schemeClr val="tx1"/>
                </a:solidFill>
              </a:endParaRPr>
            </a:p>
          </p:txBody>
        </p:sp>
        <p:sp>
          <p:nvSpPr>
            <p:cNvPr id="45" name="正方形/長方形 44"/>
            <p:cNvSpPr/>
            <p:nvPr/>
          </p:nvSpPr>
          <p:spPr>
            <a:xfrm>
              <a:off x="9160828" y="2289038"/>
              <a:ext cx="357190" cy="280604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latin typeface="+mn-ea"/>
                </a:rPr>
                <a:t>児童相談部門</a:t>
              </a:r>
              <a:endParaRPr kumimoji="1" lang="ja-JP" altLang="en-US" sz="1400" dirty="0">
                <a:solidFill>
                  <a:schemeClr val="tx1"/>
                </a:solidFill>
                <a:latin typeface="+mn-ea"/>
              </a:endParaRPr>
            </a:p>
          </p:txBody>
        </p:sp>
        <p:sp>
          <p:nvSpPr>
            <p:cNvPr id="46" name="正方形/長方形 45"/>
            <p:cNvSpPr/>
            <p:nvPr/>
          </p:nvSpPr>
          <p:spPr>
            <a:xfrm>
              <a:off x="9160828" y="5309395"/>
              <a:ext cx="357190" cy="162836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400" dirty="0" smtClean="0">
                  <a:solidFill>
                    <a:schemeClr val="tx1"/>
                  </a:solidFill>
                  <a:latin typeface="+mn-ea"/>
                </a:rPr>
                <a:t>一時保護部門</a:t>
              </a:r>
              <a:endParaRPr kumimoji="1" lang="ja-JP" altLang="en-US" sz="1400" dirty="0">
                <a:solidFill>
                  <a:schemeClr val="tx1"/>
                </a:solidFill>
                <a:latin typeface="+mn-ea"/>
              </a:endParaRPr>
            </a:p>
          </p:txBody>
        </p:sp>
        <p:sp>
          <p:nvSpPr>
            <p:cNvPr id="47" name="正方形/長方形 46"/>
            <p:cNvSpPr/>
            <p:nvPr/>
          </p:nvSpPr>
          <p:spPr>
            <a:xfrm>
              <a:off x="9803770" y="2350726"/>
              <a:ext cx="1285884" cy="2534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tx1"/>
                  </a:solidFill>
                </a:rPr>
                <a:t>管理係</a:t>
              </a:r>
              <a:endParaRPr kumimoji="1" lang="ja-JP" altLang="en-US" sz="1400" dirty="0">
                <a:solidFill>
                  <a:schemeClr val="tx1"/>
                </a:solidFill>
              </a:endParaRPr>
            </a:p>
          </p:txBody>
        </p:sp>
        <p:sp>
          <p:nvSpPr>
            <p:cNvPr id="48" name="正方形/長方形 47"/>
            <p:cNvSpPr/>
            <p:nvPr/>
          </p:nvSpPr>
          <p:spPr>
            <a:xfrm>
              <a:off x="9803770" y="2991777"/>
              <a:ext cx="1285884" cy="2534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tx1"/>
                  </a:solidFill>
                </a:rPr>
                <a:t>児童福祉係</a:t>
              </a:r>
              <a:endParaRPr kumimoji="1" lang="ja-JP" altLang="en-US" sz="1400" dirty="0">
                <a:solidFill>
                  <a:schemeClr val="tx1"/>
                </a:solidFill>
              </a:endParaRPr>
            </a:p>
          </p:txBody>
        </p:sp>
        <p:sp>
          <p:nvSpPr>
            <p:cNvPr id="49" name="正方形/長方形 48"/>
            <p:cNvSpPr/>
            <p:nvPr/>
          </p:nvSpPr>
          <p:spPr>
            <a:xfrm>
              <a:off x="9803770" y="4171765"/>
              <a:ext cx="1285884" cy="2534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tx1"/>
                  </a:solidFill>
                </a:rPr>
                <a:t>児童心理係</a:t>
              </a:r>
              <a:endParaRPr kumimoji="1" lang="ja-JP" altLang="en-US" sz="1400" dirty="0">
                <a:solidFill>
                  <a:schemeClr val="tx1"/>
                </a:solidFill>
              </a:endParaRPr>
            </a:p>
          </p:txBody>
        </p:sp>
        <p:sp>
          <p:nvSpPr>
            <p:cNvPr id="50" name="正方形/長方形 49"/>
            <p:cNvSpPr/>
            <p:nvPr/>
          </p:nvSpPr>
          <p:spPr>
            <a:xfrm>
              <a:off x="9803770" y="4892868"/>
              <a:ext cx="1285884" cy="2534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tx1"/>
                  </a:solidFill>
                </a:rPr>
                <a:t>在宅支援係</a:t>
              </a:r>
              <a:endParaRPr kumimoji="1" lang="en-US" altLang="ja-JP" sz="1400" dirty="0" smtClean="0">
                <a:solidFill>
                  <a:schemeClr val="tx1"/>
                </a:solidFill>
              </a:endParaRPr>
            </a:p>
          </p:txBody>
        </p:sp>
        <p:sp>
          <p:nvSpPr>
            <p:cNvPr id="51" name="正方形/長方形 50"/>
            <p:cNvSpPr/>
            <p:nvPr/>
          </p:nvSpPr>
          <p:spPr>
            <a:xfrm>
              <a:off x="9793510" y="5125547"/>
              <a:ext cx="1296144" cy="45867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200" dirty="0" smtClean="0">
                  <a:solidFill>
                    <a:schemeClr val="tx1"/>
                  </a:solidFill>
                </a:rPr>
                <a:t>（</a:t>
              </a:r>
              <a:r>
                <a:rPr lang="ja-JP" altLang="en-US" sz="1200" dirty="0" smtClean="0">
                  <a:solidFill>
                    <a:schemeClr val="tx1"/>
                  </a:solidFill>
                </a:rPr>
                <a:t>子ども家庭支援センター機能）</a:t>
              </a:r>
              <a:endParaRPr kumimoji="1" lang="en-US" altLang="ja-JP" sz="1200" dirty="0" smtClean="0">
                <a:solidFill>
                  <a:schemeClr val="tx1"/>
                </a:solidFill>
              </a:endParaRPr>
            </a:p>
          </p:txBody>
        </p:sp>
        <p:sp>
          <p:nvSpPr>
            <p:cNvPr id="52" name="正方形/長方形 51"/>
            <p:cNvSpPr/>
            <p:nvPr/>
          </p:nvSpPr>
          <p:spPr>
            <a:xfrm>
              <a:off x="9803770" y="6203966"/>
              <a:ext cx="1285884" cy="253480"/>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dirty="0" smtClean="0">
                  <a:solidFill>
                    <a:schemeClr val="tx1"/>
                  </a:solidFill>
                </a:rPr>
                <a:t>一時保護係</a:t>
              </a:r>
              <a:endParaRPr kumimoji="1" lang="en-US" altLang="ja-JP" sz="1400" dirty="0" smtClean="0">
                <a:solidFill>
                  <a:schemeClr val="tx1"/>
                </a:solidFill>
              </a:endParaRPr>
            </a:p>
          </p:txBody>
        </p:sp>
        <p:sp>
          <p:nvSpPr>
            <p:cNvPr id="54" name="正方形/長方形 53"/>
            <p:cNvSpPr/>
            <p:nvPr/>
          </p:nvSpPr>
          <p:spPr>
            <a:xfrm>
              <a:off x="11242629" y="2860667"/>
              <a:ext cx="1785950" cy="72167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調査・診断、一時保護・措置等を伴う支援、里親支援　等</a:t>
              </a:r>
              <a:endParaRPr kumimoji="1" lang="ja-JP" altLang="en-US" sz="1300" dirty="0">
                <a:solidFill>
                  <a:schemeClr val="tx1"/>
                </a:solidFill>
              </a:endParaRPr>
            </a:p>
          </p:txBody>
        </p:sp>
        <p:sp>
          <p:nvSpPr>
            <p:cNvPr id="55" name="正方形/長方形 54"/>
            <p:cNvSpPr/>
            <p:nvPr/>
          </p:nvSpPr>
          <p:spPr>
            <a:xfrm>
              <a:off x="11242629" y="4031915"/>
              <a:ext cx="1785950" cy="52443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心理・</a:t>
              </a:r>
              <a:r>
                <a:rPr lang="ja-JP" altLang="en-US" sz="1300" dirty="0" err="1" smtClean="0">
                  <a:solidFill>
                    <a:schemeClr val="tx1"/>
                  </a:solidFill>
                </a:rPr>
                <a:t>障がい</a:t>
              </a:r>
              <a:r>
                <a:rPr lang="ja-JP" altLang="en-US" sz="1300" dirty="0" smtClean="0">
                  <a:solidFill>
                    <a:schemeClr val="tx1"/>
                  </a:solidFill>
                </a:rPr>
                <a:t>判定、</a:t>
              </a:r>
              <a:endParaRPr lang="en-US" altLang="ja-JP" sz="1300" dirty="0" smtClean="0">
                <a:solidFill>
                  <a:schemeClr val="tx1"/>
                </a:solidFill>
              </a:endParaRPr>
            </a:p>
            <a:p>
              <a:r>
                <a:rPr lang="ja-JP" altLang="en-US" sz="1300" dirty="0" smtClean="0">
                  <a:solidFill>
                    <a:schemeClr val="tx1"/>
                  </a:solidFill>
                </a:rPr>
                <a:t>カウンセリング　等</a:t>
              </a:r>
              <a:endParaRPr kumimoji="1" lang="ja-JP" altLang="en-US" sz="1300" dirty="0">
                <a:solidFill>
                  <a:schemeClr val="tx1"/>
                </a:solidFill>
              </a:endParaRPr>
            </a:p>
          </p:txBody>
        </p:sp>
        <p:sp>
          <p:nvSpPr>
            <p:cNvPr id="56" name="正方形/長方形 55"/>
            <p:cNvSpPr/>
            <p:nvPr/>
          </p:nvSpPr>
          <p:spPr>
            <a:xfrm>
              <a:off x="11242629" y="4818573"/>
              <a:ext cx="1785950" cy="707985"/>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身近な相談・支援、</a:t>
              </a:r>
              <a:endParaRPr lang="en-US" altLang="ja-JP" sz="1300" dirty="0" smtClean="0">
                <a:solidFill>
                  <a:schemeClr val="tx1"/>
                </a:solidFill>
              </a:endParaRPr>
            </a:p>
            <a:p>
              <a:r>
                <a:rPr lang="ja-JP" altLang="en-US" sz="1300" dirty="0" smtClean="0">
                  <a:solidFill>
                    <a:schemeClr val="tx1"/>
                  </a:solidFill>
                </a:rPr>
                <a:t>地域連携、在宅支援事業　等</a:t>
              </a:r>
              <a:endParaRPr kumimoji="1" lang="ja-JP" altLang="en-US" sz="1300" dirty="0">
                <a:solidFill>
                  <a:schemeClr val="tx1"/>
                </a:solidFill>
              </a:endParaRPr>
            </a:p>
          </p:txBody>
        </p:sp>
        <p:sp>
          <p:nvSpPr>
            <p:cNvPr id="57" name="正方形/長方形 56"/>
            <p:cNvSpPr/>
            <p:nvPr/>
          </p:nvSpPr>
          <p:spPr>
            <a:xfrm>
              <a:off x="11242629" y="5998561"/>
              <a:ext cx="1785950" cy="72110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保護児童の生活指導、行動観察、健康管理　等</a:t>
              </a:r>
              <a:endParaRPr kumimoji="1" lang="ja-JP" altLang="en-US" sz="1300" dirty="0">
                <a:solidFill>
                  <a:schemeClr val="tx1"/>
                </a:solidFill>
              </a:endParaRPr>
            </a:p>
          </p:txBody>
        </p:sp>
        <p:sp>
          <p:nvSpPr>
            <p:cNvPr id="58" name="正方形/長方形 57"/>
            <p:cNvSpPr/>
            <p:nvPr/>
          </p:nvSpPr>
          <p:spPr>
            <a:xfrm>
              <a:off x="11314067" y="2065269"/>
              <a:ext cx="1719803" cy="524439"/>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庶務、所内会議の運営、措置事務　等</a:t>
              </a:r>
              <a:endParaRPr kumimoji="1" lang="ja-JP" altLang="en-US" sz="1300" dirty="0">
                <a:solidFill>
                  <a:schemeClr val="tx1"/>
                </a:solidFill>
              </a:endParaRPr>
            </a:p>
          </p:txBody>
        </p:sp>
        <p:sp>
          <p:nvSpPr>
            <p:cNvPr id="59" name="正方形/長方形 58"/>
            <p:cNvSpPr/>
            <p:nvPr/>
          </p:nvSpPr>
          <p:spPr>
            <a:xfrm>
              <a:off x="13105878" y="2065269"/>
              <a:ext cx="1785950" cy="262219"/>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300" dirty="0" smtClean="0">
                  <a:solidFill>
                    <a:schemeClr val="tx1"/>
                  </a:solidFill>
                </a:rPr>
                <a:t>事務職</a:t>
              </a:r>
              <a:endParaRPr kumimoji="1" lang="ja-JP" altLang="en-US" sz="1300" dirty="0">
                <a:solidFill>
                  <a:schemeClr val="tx1"/>
                </a:solidFill>
              </a:endParaRPr>
            </a:p>
          </p:txBody>
        </p:sp>
        <p:sp>
          <p:nvSpPr>
            <p:cNvPr id="60" name="正方形/長方形 59"/>
            <p:cNvSpPr/>
            <p:nvPr/>
          </p:nvSpPr>
          <p:spPr>
            <a:xfrm>
              <a:off x="13105878" y="2458599"/>
              <a:ext cx="1785950" cy="1376652"/>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latin typeface="+mj-ea"/>
                  <a:ea typeface="+mj-ea"/>
                </a:rPr>
                <a:t>児童福祉司、児童福祉司スーパーバイザー、弁護士、虐待対応強化専門員（警察</a:t>
              </a:r>
              <a:r>
                <a:rPr lang="en-US" sz="1300" dirty="0" smtClean="0">
                  <a:solidFill>
                    <a:schemeClr val="tx1"/>
                  </a:solidFill>
                  <a:latin typeface="+mj-ea"/>
                  <a:ea typeface="+mj-ea"/>
                </a:rPr>
                <a:t>OB</a:t>
              </a:r>
              <a:r>
                <a:rPr lang="ja-JP" altLang="en-US" sz="1300" dirty="0" smtClean="0">
                  <a:solidFill>
                    <a:schemeClr val="tx1"/>
                  </a:solidFill>
                  <a:latin typeface="+mj-ea"/>
                  <a:ea typeface="+mj-ea"/>
                </a:rPr>
                <a:t>等）、等</a:t>
              </a:r>
              <a:endParaRPr kumimoji="1" lang="ja-JP" altLang="en-US" sz="1300" dirty="0">
                <a:solidFill>
                  <a:schemeClr val="tx1"/>
                </a:solidFill>
                <a:latin typeface="+mj-ea"/>
                <a:ea typeface="+mj-ea"/>
              </a:endParaRPr>
            </a:p>
          </p:txBody>
        </p:sp>
        <p:sp>
          <p:nvSpPr>
            <p:cNvPr id="61" name="正方形/長方形 60"/>
            <p:cNvSpPr/>
            <p:nvPr/>
          </p:nvSpPr>
          <p:spPr>
            <a:xfrm>
              <a:off x="13105878" y="3966360"/>
              <a:ext cx="1785950" cy="786658"/>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児童心理司、児童心理司スーパーバイザー、保健師、医師　等</a:t>
              </a:r>
              <a:endParaRPr kumimoji="1" lang="ja-JP" altLang="en-US" sz="1300" dirty="0">
                <a:solidFill>
                  <a:schemeClr val="tx1"/>
                </a:solidFill>
                <a:latin typeface="+mj-ea"/>
                <a:ea typeface="+mj-ea"/>
              </a:endParaRPr>
            </a:p>
          </p:txBody>
        </p:sp>
        <p:sp>
          <p:nvSpPr>
            <p:cNvPr id="63" name="正方形/長方形 62"/>
            <p:cNvSpPr/>
            <p:nvPr/>
          </p:nvSpPr>
          <p:spPr>
            <a:xfrm>
              <a:off x="13105878" y="4884129"/>
              <a:ext cx="1785950" cy="786446"/>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rPr>
                <a:t>児童福祉司、</a:t>
              </a:r>
              <a:r>
                <a:rPr lang="ja-JP" altLang="en-US" sz="1300" dirty="0" smtClean="0">
                  <a:solidFill>
                    <a:schemeClr val="tx1"/>
                  </a:solidFill>
                  <a:latin typeface="+mj-ea"/>
                </a:rPr>
                <a:t>家庭復帰支援員、里親・養子縁組専門員　</a:t>
              </a:r>
              <a:r>
                <a:rPr lang="ja-JP" altLang="en-US" sz="1300" dirty="0" smtClean="0">
                  <a:solidFill>
                    <a:schemeClr val="tx1"/>
                  </a:solidFill>
                </a:rPr>
                <a:t>事務職　等</a:t>
              </a:r>
              <a:endParaRPr kumimoji="1" lang="ja-JP" altLang="en-US" sz="1300" dirty="0">
                <a:solidFill>
                  <a:schemeClr val="tx1"/>
                </a:solidFill>
                <a:latin typeface="+mj-ea"/>
                <a:ea typeface="+mj-ea"/>
              </a:endParaRPr>
            </a:p>
          </p:txBody>
        </p:sp>
        <p:sp>
          <p:nvSpPr>
            <p:cNvPr id="64" name="正方形/長方形 63"/>
            <p:cNvSpPr/>
            <p:nvPr/>
          </p:nvSpPr>
          <p:spPr>
            <a:xfrm>
              <a:off x="13105878" y="5801897"/>
              <a:ext cx="1785950" cy="1114433"/>
            </a:xfrm>
            <a:prstGeom prst="rect">
              <a:avLst/>
            </a:prstGeom>
            <a:noFill/>
            <a:ln w="19050">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ja-JP" altLang="en-US" sz="1300" dirty="0" smtClean="0">
                  <a:solidFill>
                    <a:schemeClr val="tx1"/>
                  </a:solidFill>
                  <a:latin typeface="+mn-ea"/>
                </a:rPr>
                <a:t>児童指導員・保育士、看護師、学習指導員（教員</a:t>
              </a:r>
              <a:r>
                <a:rPr lang="en-US" sz="1300" dirty="0" smtClean="0">
                  <a:solidFill>
                    <a:schemeClr val="tx1"/>
                  </a:solidFill>
                  <a:latin typeface="+mn-ea"/>
                </a:rPr>
                <a:t>OB</a:t>
              </a:r>
              <a:r>
                <a:rPr lang="ja-JP" altLang="en-US" sz="1300" dirty="0" smtClean="0">
                  <a:solidFill>
                    <a:schemeClr val="tx1"/>
                  </a:solidFill>
                  <a:latin typeface="+mn-ea"/>
                </a:rPr>
                <a:t>等）、心理士、栄養士、調理員、夜間対応員　等</a:t>
              </a:r>
              <a:endParaRPr kumimoji="1" lang="ja-JP" altLang="en-US" sz="1300" dirty="0">
                <a:solidFill>
                  <a:schemeClr val="tx1"/>
                </a:solidFill>
                <a:latin typeface="+mn-ea"/>
              </a:endParaRPr>
            </a:p>
          </p:txBody>
        </p:sp>
        <p:cxnSp>
          <p:nvCxnSpPr>
            <p:cNvPr id="66" name="直線コネクタ 65"/>
            <p:cNvCxnSpPr/>
            <p:nvPr/>
          </p:nvCxnSpPr>
          <p:spPr>
            <a:xfrm rot="5400000">
              <a:off x="7176798" y="4523511"/>
              <a:ext cx="334329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a:off x="8848447" y="2850471"/>
              <a:ext cx="285752" cy="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8848447" y="6195226"/>
              <a:ext cx="285752" cy="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9518018" y="2471639"/>
              <a:ext cx="285752" cy="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flipV="1">
              <a:off x="8065318" y="4014391"/>
              <a:ext cx="792088" cy="16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9518018" y="3112690"/>
              <a:ext cx="285752" cy="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9518018" y="4292678"/>
              <a:ext cx="285752" cy="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9518018" y="5015238"/>
              <a:ext cx="285752" cy="1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9518018" y="6324878"/>
              <a:ext cx="285752" cy="1457"/>
            </a:xfrm>
            <a:prstGeom prst="line">
              <a:avLst/>
            </a:prstGeom>
          </p:spPr>
          <p:style>
            <a:lnRef idx="1">
              <a:schemeClr val="accent1"/>
            </a:lnRef>
            <a:fillRef idx="0">
              <a:schemeClr val="accent1"/>
            </a:fillRef>
            <a:effectRef idx="0">
              <a:schemeClr val="accent1"/>
            </a:effectRef>
            <a:fontRef idx="minor">
              <a:schemeClr val="tx1"/>
            </a:fontRef>
          </p:style>
        </p:cxnSp>
        <p:sp>
          <p:nvSpPr>
            <p:cNvPr id="78" name="正方形/長方形 77"/>
            <p:cNvSpPr/>
            <p:nvPr/>
          </p:nvSpPr>
          <p:spPr>
            <a:xfrm>
              <a:off x="11665718" y="1737495"/>
              <a:ext cx="1143008" cy="262219"/>
            </a:xfrm>
            <a:prstGeom prst="rect">
              <a:avLst/>
            </a:prstGeom>
            <a:no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300" dirty="0" smtClean="0">
                  <a:solidFill>
                    <a:schemeClr val="tx1"/>
                  </a:solidFill>
                </a:rPr>
                <a:t>［分掌事務］</a:t>
              </a:r>
              <a:endParaRPr kumimoji="1" lang="ja-JP" altLang="en-US" sz="1300" dirty="0">
                <a:solidFill>
                  <a:schemeClr val="tx1"/>
                </a:solidFill>
              </a:endParaRPr>
            </a:p>
          </p:txBody>
        </p:sp>
        <p:sp>
          <p:nvSpPr>
            <p:cNvPr id="79" name="正方形/長方形 78"/>
            <p:cNvSpPr/>
            <p:nvPr/>
          </p:nvSpPr>
          <p:spPr>
            <a:xfrm>
              <a:off x="13321902" y="1737495"/>
              <a:ext cx="1500198" cy="262219"/>
            </a:xfrm>
            <a:prstGeom prst="rect">
              <a:avLst/>
            </a:prstGeom>
            <a:no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300" dirty="0" smtClean="0">
                  <a:solidFill>
                    <a:schemeClr val="tx1"/>
                  </a:solidFill>
                </a:rPr>
                <a:t>［配置予定職種］</a:t>
              </a:r>
              <a:endParaRPr kumimoji="1" lang="ja-JP" altLang="en-US" sz="1300" dirty="0">
                <a:solidFill>
                  <a:schemeClr val="tx1"/>
                </a:solidFill>
              </a:endParaRPr>
            </a:p>
          </p:txBody>
        </p:sp>
        <p:sp>
          <p:nvSpPr>
            <p:cNvPr id="80" name="正方形/長方形 79"/>
            <p:cNvSpPr/>
            <p:nvPr/>
          </p:nvSpPr>
          <p:spPr>
            <a:xfrm>
              <a:off x="8281342" y="3222303"/>
              <a:ext cx="360040" cy="216024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solidFill>
                    <a:schemeClr val="tx1"/>
                  </a:solidFill>
                </a:rPr>
                <a:t>副　所　長　　</a:t>
              </a:r>
              <a:r>
                <a:rPr lang="en-US" altLang="ja-JP" sz="1400" dirty="0" smtClean="0">
                  <a:solidFill>
                    <a:schemeClr val="tx1"/>
                  </a:solidFill>
                </a:rPr>
                <a:t>※</a:t>
              </a:r>
              <a:r>
                <a:rPr lang="ja-JP" altLang="en-US" sz="1400" dirty="0" smtClean="0">
                  <a:solidFill>
                    <a:schemeClr val="tx1"/>
                  </a:solidFill>
                </a:rPr>
                <a:t>管理職</a:t>
              </a:r>
              <a:endParaRPr kumimoji="1" lang="ja-JP" altLang="en-US" sz="1400" dirty="0">
                <a:solidFill>
                  <a:schemeClr val="tx1"/>
                </a:solidFill>
              </a:endParaRPr>
            </a:p>
          </p:txBody>
        </p:sp>
      </p:grpSp>
      <p:sp>
        <p:nvSpPr>
          <p:cNvPr id="110" name="正方形/長方形 109"/>
          <p:cNvSpPr/>
          <p:nvPr/>
        </p:nvSpPr>
        <p:spPr>
          <a:xfrm>
            <a:off x="7705278" y="1998167"/>
            <a:ext cx="3024336" cy="36004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kumimoji="1" lang="ja-JP" altLang="en-US" sz="1300" dirty="0" smtClean="0">
                <a:solidFill>
                  <a:schemeClr val="tx1"/>
                </a:solidFill>
              </a:rPr>
              <a:t>■人員体制の予定　　</a:t>
            </a:r>
            <a:r>
              <a:rPr lang="ja-JP" altLang="en-US" sz="1300" dirty="0" smtClean="0">
                <a:solidFill>
                  <a:schemeClr val="tx1"/>
                </a:solidFill>
              </a:rPr>
              <a:t>（総数７０名程度）</a:t>
            </a:r>
            <a:endParaRPr kumimoji="1" lang="en-US" altLang="ja-JP" sz="1300" dirty="0" smtClean="0">
              <a:solidFill>
                <a:schemeClr val="tx1"/>
              </a:solidFill>
            </a:endParaRPr>
          </a:p>
        </p:txBody>
      </p:sp>
      <p:sp>
        <p:nvSpPr>
          <p:cNvPr id="111" name="正方形/長方形 110"/>
          <p:cNvSpPr/>
          <p:nvPr/>
        </p:nvSpPr>
        <p:spPr>
          <a:xfrm>
            <a:off x="7417246" y="1134071"/>
            <a:ext cx="7561263" cy="72008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nSpc>
                <a:spcPct val="150000"/>
              </a:lnSpc>
            </a:pPr>
            <a:r>
              <a:rPr kumimoji="1" lang="ja-JP" altLang="en-US" sz="1400" dirty="0" smtClean="0">
                <a:solidFill>
                  <a:schemeClr val="tx1"/>
                </a:solidFill>
              </a:rPr>
              <a:t>○　</a:t>
            </a:r>
            <a:r>
              <a:rPr lang="ja-JP" altLang="ja-JP" sz="1400" dirty="0" smtClean="0">
                <a:solidFill>
                  <a:schemeClr val="tx1"/>
                </a:solidFill>
              </a:rPr>
              <a:t>基礎自治体が設置する利点を活かすため、従来の児童相談所機能と子ども家庭支援センター</a:t>
            </a:r>
            <a:endParaRPr lang="en-US" altLang="ja-JP" sz="1400" dirty="0" smtClean="0">
              <a:solidFill>
                <a:schemeClr val="tx1"/>
              </a:solidFill>
            </a:endParaRPr>
          </a:p>
          <a:p>
            <a:pPr>
              <a:lnSpc>
                <a:spcPct val="150000"/>
              </a:lnSpc>
            </a:pPr>
            <a:r>
              <a:rPr lang="ja-JP" altLang="en-US" sz="1400" dirty="0" smtClean="0">
                <a:solidFill>
                  <a:schemeClr val="tx1"/>
                </a:solidFill>
              </a:rPr>
              <a:t>　</a:t>
            </a:r>
            <a:r>
              <a:rPr lang="ja-JP" altLang="ja-JP" sz="1400" dirty="0" smtClean="0">
                <a:solidFill>
                  <a:schemeClr val="tx1"/>
                </a:solidFill>
              </a:rPr>
              <a:t>機能の両機能を併せ持つ新たな児童相談所（</a:t>
            </a:r>
            <a:r>
              <a:rPr lang="ja-JP" altLang="en-US" sz="1400" dirty="0" smtClean="0">
                <a:solidFill>
                  <a:schemeClr val="tx1"/>
                </a:solidFill>
              </a:rPr>
              <a:t>（仮称）荒川区</a:t>
            </a:r>
            <a:r>
              <a:rPr lang="ja-JP" altLang="ja-JP" sz="1400" dirty="0" smtClean="0">
                <a:solidFill>
                  <a:schemeClr val="tx1"/>
                </a:solidFill>
              </a:rPr>
              <a:t>子ども家庭総合センター）</a:t>
            </a:r>
            <a:r>
              <a:rPr lang="ja-JP" altLang="en-US" sz="1400" dirty="0" smtClean="0">
                <a:solidFill>
                  <a:schemeClr val="tx1"/>
                </a:solidFill>
              </a:rPr>
              <a:t>を</a:t>
            </a:r>
            <a:r>
              <a:rPr lang="ja-JP" altLang="ja-JP" sz="1400" dirty="0" smtClean="0">
                <a:solidFill>
                  <a:schemeClr val="tx1"/>
                </a:solidFill>
              </a:rPr>
              <a:t>設置する。</a:t>
            </a:r>
            <a:endParaRPr kumimoji="1" lang="en-US" altLang="ja-JP" sz="1400" dirty="0" smtClean="0">
              <a:solidFill>
                <a:schemeClr val="tx1"/>
              </a:solidFill>
            </a:endParaRPr>
          </a:p>
        </p:txBody>
      </p:sp>
      <p:sp>
        <p:nvSpPr>
          <p:cNvPr id="112" name="正方形/長方形 111"/>
          <p:cNvSpPr/>
          <p:nvPr/>
        </p:nvSpPr>
        <p:spPr>
          <a:xfrm>
            <a:off x="8065318" y="2327143"/>
            <a:ext cx="2160240" cy="53512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spcBef>
                <a:spcPts val="600"/>
              </a:spcBef>
            </a:pPr>
            <a:r>
              <a:rPr lang="ja-JP" altLang="en-US" sz="1300" dirty="0" smtClean="0">
                <a:solidFill>
                  <a:schemeClr val="tx1"/>
                </a:solidFill>
              </a:rPr>
              <a:t>児童相談部門：４５名程度</a:t>
            </a:r>
            <a:endParaRPr lang="en-US" altLang="ja-JP" sz="1300" dirty="0" smtClean="0">
              <a:solidFill>
                <a:schemeClr val="tx1"/>
              </a:solidFill>
            </a:endParaRPr>
          </a:p>
          <a:p>
            <a:pPr>
              <a:spcBef>
                <a:spcPts val="600"/>
              </a:spcBef>
            </a:pPr>
            <a:r>
              <a:rPr kumimoji="1" lang="ja-JP" altLang="en-US" sz="1300" dirty="0" smtClean="0">
                <a:solidFill>
                  <a:schemeClr val="tx1"/>
                </a:solidFill>
              </a:rPr>
              <a:t>一時保護部門：２５名程度</a:t>
            </a:r>
            <a:endParaRPr kumimoji="1" lang="en-US" altLang="ja-JP" sz="1300" dirty="0" smtClean="0">
              <a:solidFill>
                <a:schemeClr val="tx1"/>
              </a:solidFill>
            </a:endParaRPr>
          </a:p>
        </p:txBody>
      </p:sp>
      <p:sp>
        <p:nvSpPr>
          <p:cNvPr id="115" name="角丸四角形 114"/>
          <p:cNvSpPr/>
          <p:nvPr/>
        </p:nvSpPr>
        <p:spPr>
          <a:xfrm>
            <a:off x="72430" y="9198967"/>
            <a:ext cx="7163942" cy="1077797"/>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３　関係部署、関係機関との連携</a:t>
            </a:r>
            <a:endParaRPr lang="en-US" altLang="ja-JP" sz="1600" b="1"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117" name="角丸四角形 116"/>
          <p:cNvSpPr/>
          <p:nvPr/>
        </p:nvSpPr>
        <p:spPr>
          <a:xfrm>
            <a:off x="200868" y="9559007"/>
            <a:ext cx="6988208" cy="576063"/>
          </a:xfrm>
          <a:prstGeom prst="roundRect">
            <a:avLst>
              <a:gd name="adj" fmla="val 7578"/>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ctr" anchorCtr="0"/>
          <a:lstStyle/>
          <a:p>
            <a:r>
              <a:rPr lang="ja-JP" altLang="en-US" sz="1400" dirty="0" smtClean="0">
                <a:solidFill>
                  <a:schemeClr val="tx1"/>
                </a:solidFill>
              </a:rPr>
              <a:t>○定期的な意見交換、情報共有の場などを通じ、庁内関係部署、教育委員会・学校、区内</a:t>
            </a:r>
            <a:endParaRPr lang="en-US" altLang="ja-JP" sz="1400" dirty="0" smtClean="0">
              <a:solidFill>
                <a:schemeClr val="tx1"/>
              </a:solidFill>
            </a:endParaRPr>
          </a:p>
          <a:p>
            <a:r>
              <a:rPr lang="ja-JP" altLang="en-US" sz="1400" dirty="0" smtClean="0">
                <a:solidFill>
                  <a:schemeClr val="tx1"/>
                </a:solidFill>
              </a:rPr>
              <a:t>　警察署との更なる連携強化に取り組む。</a:t>
            </a:r>
            <a:endParaRPr lang="en-US" altLang="ja-JP" sz="1400" dirty="0" smtClean="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0272" y="53951"/>
            <a:ext cx="7430555" cy="5256584"/>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５　人材確保・育成</a:t>
            </a:r>
            <a:endParaRPr lang="en-US" altLang="ja-JP" sz="1600" b="1"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20" name="角丸四角形 19"/>
          <p:cNvSpPr/>
          <p:nvPr/>
        </p:nvSpPr>
        <p:spPr>
          <a:xfrm>
            <a:off x="203148" y="413991"/>
            <a:ext cx="7072362" cy="4824536"/>
          </a:xfrm>
          <a:prstGeom prst="roundRect">
            <a:avLst>
              <a:gd name="adj" fmla="val 3166"/>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pPr>
              <a:spcBef>
                <a:spcPts val="600"/>
              </a:spcBef>
            </a:pPr>
            <a:r>
              <a:rPr lang="ja-JP" altLang="en-US" sz="1400" b="1" dirty="0" smtClean="0">
                <a:solidFill>
                  <a:schemeClr val="tx1"/>
                </a:solidFill>
              </a:rPr>
              <a:t>（１）人材確保　</a:t>
            </a:r>
            <a:endParaRPr lang="en-US" altLang="ja-JP" sz="1400" b="1" dirty="0" smtClean="0">
              <a:solidFill>
                <a:schemeClr val="tx1"/>
              </a:solidFill>
            </a:endParaRPr>
          </a:p>
          <a:p>
            <a:pPr>
              <a:spcBef>
                <a:spcPts val="600"/>
              </a:spcBef>
            </a:pPr>
            <a:r>
              <a:rPr lang="ja-JP" altLang="en-US" sz="1400" dirty="0" smtClean="0">
                <a:solidFill>
                  <a:schemeClr val="tx1"/>
                </a:solidFill>
                <a:latin typeface="+mj-ea"/>
              </a:rPr>
              <a:t>　■</a:t>
            </a:r>
            <a:r>
              <a:rPr lang="ja-JP" altLang="ja-JP" sz="1400" dirty="0" smtClean="0">
                <a:solidFill>
                  <a:schemeClr val="tx1"/>
                </a:solidFill>
              </a:rPr>
              <a:t>高度な専門的知識や経験が必要となる</a:t>
            </a:r>
            <a:r>
              <a:rPr lang="ja-JP" altLang="en-US" sz="1400" dirty="0" smtClean="0">
                <a:solidFill>
                  <a:schemeClr val="tx1"/>
                </a:solidFill>
                <a:latin typeface="+mj-ea"/>
              </a:rPr>
              <a:t>（所長、スーパーバイザー等）は公募により経 </a:t>
            </a:r>
            <a:endParaRPr lang="en-US" altLang="ja-JP" sz="1400" dirty="0" smtClean="0">
              <a:solidFill>
                <a:schemeClr val="tx1"/>
              </a:solidFill>
              <a:latin typeface="+mj-ea"/>
            </a:endParaRPr>
          </a:p>
          <a:p>
            <a:r>
              <a:rPr lang="en-US" altLang="ja-JP" sz="1400" dirty="0" smtClean="0">
                <a:solidFill>
                  <a:schemeClr val="tx1"/>
                </a:solidFill>
                <a:latin typeface="+mj-ea"/>
              </a:rPr>
              <a:t>     </a:t>
            </a:r>
            <a:r>
              <a:rPr lang="ja-JP" altLang="en-US" sz="1400" dirty="0" smtClean="0">
                <a:solidFill>
                  <a:schemeClr val="tx1"/>
                </a:solidFill>
                <a:latin typeface="+mj-ea"/>
              </a:rPr>
              <a:t>験者を確保。</a:t>
            </a:r>
            <a:endParaRPr lang="en-US" altLang="ja-JP" sz="1400" dirty="0" smtClean="0">
              <a:solidFill>
                <a:schemeClr val="tx1"/>
              </a:solidFill>
              <a:latin typeface="+mj-ea"/>
            </a:endParaRPr>
          </a:p>
          <a:p>
            <a:pPr>
              <a:spcBef>
                <a:spcPts val="600"/>
              </a:spcBef>
            </a:pPr>
            <a:endParaRPr lang="en-US" altLang="ja-JP" sz="1400" dirty="0" smtClean="0">
              <a:solidFill>
                <a:schemeClr val="tx1"/>
              </a:solidFill>
              <a:latin typeface="+mj-ea"/>
            </a:endParaRPr>
          </a:p>
          <a:p>
            <a:r>
              <a:rPr lang="ja-JP" altLang="en-US" sz="1400" dirty="0" smtClean="0">
                <a:solidFill>
                  <a:schemeClr val="tx1"/>
                </a:solidFill>
                <a:latin typeface="+mj-ea"/>
              </a:rPr>
              <a:t>　■医師・弁護士は医師会等や弁護士団体等の協力を得ながら確保。</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a:t>
            </a:r>
            <a:r>
              <a:rPr lang="ja-JP" altLang="ja-JP" sz="1400" dirty="0" smtClean="0">
                <a:solidFill>
                  <a:schemeClr val="tx1"/>
                </a:solidFill>
              </a:rPr>
              <a:t>弁護士は児童福祉に精通した者を複数</a:t>
            </a:r>
            <a:r>
              <a:rPr lang="ja-JP" altLang="en-US" sz="1400" dirty="0" smtClean="0">
                <a:solidFill>
                  <a:schemeClr val="tx1"/>
                </a:solidFill>
              </a:rPr>
              <a:t>確保し</a:t>
            </a:r>
            <a:r>
              <a:rPr lang="ja-JP" altLang="ja-JP" sz="1400" dirty="0" smtClean="0">
                <a:solidFill>
                  <a:schemeClr val="tx1"/>
                </a:solidFill>
              </a:rPr>
              <a:t>、常時、協力を得られる</a:t>
            </a:r>
            <a:r>
              <a:rPr lang="ja-JP" altLang="ja-JP" sz="1400" smtClean="0">
                <a:solidFill>
                  <a:schemeClr val="tx1"/>
                </a:solidFill>
              </a:rPr>
              <a:t>体制を</a:t>
            </a:r>
            <a:r>
              <a:rPr lang="ja-JP" altLang="en-US" sz="1400" smtClean="0">
                <a:solidFill>
                  <a:schemeClr val="tx1"/>
                </a:solidFill>
              </a:rPr>
              <a:t>整備</a:t>
            </a:r>
            <a:endParaRPr lang="ja-JP" altLang="ja-JP" sz="1400" dirty="0" smtClean="0">
              <a:solidFill>
                <a:schemeClr val="tx1"/>
              </a:solidFill>
            </a:endParaRPr>
          </a:p>
          <a:p>
            <a:pPr>
              <a:spcBef>
                <a:spcPts val="600"/>
              </a:spcBef>
            </a:pPr>
            <a:endParaRPr lang="en-US" altLang="ja-JP" sz="1400" dirty="0" smtClean="0">
              <a:solidFill>
                <a:schemeClr val="tx1"/>
              </a:solidFill>
              <a:latin typeface="+mj-ea"/>
            </a:endParaRPr>
          </a:p>
          <a:p>
            <a:r>
              <a:rPr lang="ja-JP" altLang="en-US" sz="1400" dirty="0" smtClean="0">
                <a:solidFill>
                  <a:schemeClr val="tx1"/>
                </a:solidFill>
                <a:latin typeface="+mj-ea"/>
              </a:rPr>
              <a:t>　■区職員の意識醸成</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＊児童相談所業務に関する講演会や施設見学の実施、社会福祉士等の資格取得</a:t>
            </a:r>
            <a:endParaRPr lang="en-US" altLang="ja-JP" sz="1400" dirty="0" smtClean="0">
              <a:solidFill>
                <a:schemeClr val="tx1"/>
              </a:solidFill>
              <a:latin typeface="+mj-ea"/>
            </a:endParaRPr>
          </a:p>
          <a:p>
            <a:r>
              <a:rPr lang="ja-JP" altLang="en-US" sz="1400" dirty="0" smtClean="0">
                <a:solidFill>
                  <a:schemeClr val="tx1"/>
                </a:solidFill>
                <a:latin typeface="+mj-ea"/>
              </a:rPr>
              <a:t>　　　　　補助、公募制人事異動による児童相談所への研修派遣　など</a:t>
            </a:r>
            <a:endParaRPr lang="en-US" altLang="ja-JP" sz="1400" dirty="0" smtClean="0">
              <a:solidFill>
                <a:schemeClr val="tx1"/>
              </a:solidFill>
              <a:latin typeface="+mj-ea"/>
            </a:endParaRPr>
          </a:p>
          <a:p>
            <a:endParaRPr lang="en-US" altLang="ja-JP" sz="1400" dirty="0" smtClean="0">
              <a:solidFill>
                <a:schemeClr val="tx1"/>
              </a:solidFill>
              <a:latin typeface="+mj-ea"/>
            </a:endParaRPr>
          </a:p>
          <a:p>
            <a:r>
              <a:rPr lang="ja-JP" altLang="en-US" sz="1400" b="1" dirty="0" smtClean="0">
                <a:solidFill>
                  <a:schemeClr val="tx1"/>
                </a:solidFill>
                <a:latin typeface="+mj-ea"/>
              </a:rPr>
              <a:t>（２）人材育成</a:t>
            </a:r>
            <a:endParaRPr lang="en-US" altLang="ja-JP" sz="1400" b="1" dirty="0" smtClean="0">
              <a:solidFill>
                <a:schemeClr val="tx1"/>
              </a:solidFill>
              <a:latin typeface="+mj-ea"/>
            </a:endParaRPr>
          </a:p>
          <a:p>
            <a:pPr>
              <a:spcBef>
                <a:spcPts val="600"/>
              </a:spcBef>
            </a:pPr>
            <a:r>
              <a:rPr lang="ja-JP" altLang="en-US" sz="1400" dirty="0" smtClean="0">
                <a:solidFill>
                  <a:schemeClr val="tx1"/>
                </a:solidFill>
                <a:latin typeface="+mj-ea"/>
              </a:rPr>
              <a:t>　■児童相談所への研修派遣</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a:t>
            </a:r>
            <a:r>
              <a:rPr lang="ja-JP" altLang="en-US" sz="1400" dirty="0" smtClean="0">
                <a:solidFill>
                  <a:schemeClr val="tx1"/>
                </a:solidFill>
              </a:rPr>
              <a:t>児童福祉司、児童心理司、児童指導員・保育士及び事務職数名を児童相談所等</a:t>
            </a:r>
            <a:endParaRPr lang="en-US" altLang="ja-JP" sz="1400" dirty="0" smtClean="0">
              <a:solidFill>
                <a:schemeClr val="tx1"/>
              </a:solidFill>
            </a:endParaRPr>
          </a:p>
          <a:p>
            <a:r>
              <a:rPr lang="ja-JP" altLang="en-US" sz="1400" dirty="0" smtClean="0">
                <a:solidFill>
                  <a:schemeClr val="tx1"/>
                </a:solidFill>
              </a:rPr>
              <a:t>　　　　　　に派遣し、育成。　</a:t>
            </a:r>
            <a:r>
              <a:rPr lang="ja-JP" altLang="en-US" sz="1400" u="sng" dirty="0" smtClean="0">
                <a:solidFill>
                  <a:schemeClr val="tx1"/>
                </a:solidFill>
              </a:rPr>
              <a:t>＜参考資料参照＞</a:t>
            </a:r>
            <a:endParaRPr lang="en-US" altLang="ja-JP" sz="1400" u="sng" dirty="0" smtClean="0">
              <a:solidFill>
                <a:schemeClr val="tx1"/>
              </a:solidFill>
            </a:endParaRPr>
          </a:p>
          <a:p>
            <a:endParaRPr lang="en-US" altLang="ja-JP" sz="1400" dirty="0" smtClean="0">
              <a:solidFill>
                <a:schemeClr val="tx1"/>
              </a:solidFill>
              <a:latin typeface="+mj-ea"/>
            </a:endParaRPr>
          </a:p>
          <a:p>
            <a:r>
              <a:rPr lang="ja-JP" altLang="en-US" sz="1400" dirty="0" smtClean="0">
                <a:solidFill>
                  <a:schemeClr val="tx1"/>
                </a:solidFill>
                <a:latin typeface="+mj-ea"/>
              </a:rPr>
              <a:t>　■子ども家庭支援センターにおけるＯＪＴ</a:t>
            </a:r>
            <a:endParaRPr lang="en-US" altLang="ja-JP" sz="1400" dirty="0" smtClean="0">
              <a:solidFill>
                <a:schemeClr val="tx1"/>
              </a:solidFill>
              <a:latin typeface="+mj-ea"/>
            </a:endParaRPr>
          </a:p>
          <a:p>
            <a:pPr>
              <a:spcBef>
                <a:spcPts val="600"/>
              </a:spcBef>
            </a:pPr>
            <a:r>
              <a:rPr lang="ja-JP" altLang="en-US" sz="1400" dirty="0" smtClean="0">
                <a:solidFill>
                  <a:schemeClr val="tx1"/>
                </a:solidFill>
                <a:latin typeface="+mj-ea"/>
              </a:rPr>
              <a:t>　　　　＊児童相談所経験者による実践指導、都児童相談所の会議等への出席、月１回の</a:t>
            </a:r>
            <a:endParaRPr lang="en-US" altLang="ja-JP" sz="1400" dirty="0" smtClean="0">
              <a:solidFill>
                <a:schemeClr val="tx1"/>
              </a:solidFill>
              <a:latin typeface="+mj-ea"/>
            </a:endParaRPr>
          </a:p>
          <a:p>
            <a:r>
              <a:rPr lang="ja-JP" altLang="en-US" sz="1400" dirty="0" smtClean="0">
                <a:solidFill>
                  <a:schemeClr val="tx1"/>
                </a:solidFill>
                <a:latin typeface="+mj-ea"/>
              </a:rPr>
              <a:t>　　　　　弁護士による助言　など</a:t>
            </a:r>
            <a:endParaRPr lang="en-US" altLang="ja-JP" sz="1400" dirty="0" smtClean="0">
              <a:solidFill>
                <a:schemeClr val="tx1"/>
              </a:solidFill>
              <a:latin typeface="+mj-ea"/>
            </a:endParaRPr>
          </a:p>
        </p:txBody>
      </p:sp>
      <p:sp>
        <p:nvSpPr>
          <p:cNvPr id="23" name="角丸四角形 22"/>
          <p:cNvSpPr/>
          <p:nvPr/>
        </p:nvSpPr>
        <p:spPr>
          <a:xfrm>
            <a:off x="7763298" y="493271"/>
            <a:ext cx="7156078" cy="5465336"/>
          </a:xfrm>
          <a:prstGeom prst="roundRect">
            <a:avLst>
              <a:gd name="adj" fmla="val 1661"/>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400" b="1" dirty="0" smtClean="0">
                <a:solidFill>
                  <a:schemeClr val="tx1"/>
                </a:solidFill>
                <a:latin typeface="+mj-ea"/>
                <a:ea typeface="+mj-ea"/>
              </a:rPr>
              <a:t>（１）定員、入所児童の年齢</a:t>
            </a:r>
            <a:endParaRPr lang="en-US" altLang="ja-JP" sz="1400" b="1" dirty="0" smtClean="0">
              <a:solidFill>
                <a:schemeClr val="tx1"/>
              </a:solidFill>
              <a:latin typeface="+mj-ea"/>
              <a:ea typeface="+mj-ea"/>
            </a:endParaRPr>
          </a:p>
          <a:p>
            <a:pPr>
              <a:spcBef>
                <a:spcPts val="600"/>
              </a:spcBef>
            </a:pPr>
            <a:r>
              <a:rPr lang="ja-JP" altLang="en-US" sz="1400" dirty="0" smtClean="0">
                <a:solidFill>
                  <a:schemeClr val="tx1"/>
                </a:solidFill>
                <a:latin typeface="+mj-ea"/>
                <a:ea typeface="+mj-ea"/>
              </a:rPr>
              <a:t>　　　　＊定員：</a:t>
            </a:r>
            <a:r>
              <a:rPr lang="en-US" altLang="ja-JP" sz="1400" dirty="0" smtClean="0">
                <a:solidFill>
                  <a:schemeClr val="tx1"/>
                </a:solidFill>
                <a:latin typeface="+mj-ea"/>
                <a:ea typeface="+mj-ea"/>
              </a:rPr>
              <a:t>10</a:t>
            </a:r>
            <a:r>
              <a:rPr lang="ja-JP" altLang="en-US" sz="1400" dirty="0" smtClean="0">
                <a:solidFill>
                  <a:schemeClr val="tx1"/>
                </a:solidFill>
                <a:latin typeface="+mj-ea"/>
                <a:ea typeface="+mj-ea"/>
              </a:rPr>
              <a:t>名（概ね</a:t>
            </a:r>
            <a:r>
              <a:rPr lang="en-US" altLang="ja-JP" sz="1400" dirty="0" smtClean="0">
                <a:solidFill>
                  <a:schemeClr val="tx1"/>
                </a:solidFill>
                <a:latin typeface="+mj-ea"/>
                <a:ea typeface="+mj-ea"/>
              </a:rPr>
              <a:t>2</a:t>
            </a:r>
            <a:r>
              <a:rPr lang="ja-JP" altLang="en-US" sz="1400" dirty="0" smtClean="0">
                <a:solidFill>
                  <a:schemeClr val="tx1"/>
                </a:solidFill>
                <a:latin typeface="+mj-ea"/>
                <a:ea typeface="+mj-ea"/>
              </a:rPr>
              <a:t>～</a:t>
            </a:r>
            <a:r>
              <a:rPr lang="en-US" altLang="ja-JP" sz="1400" dirty="0" smtClean="0">
                <a:solidFill>
                  <a:schemeClr val="tx1"/>
                </a:solidFill>
                <a:latin typeface="+mj-ea"/>
                <a:ea typeface="+mj-ea"/>
              </a:rPr>
              <a:t>18</a:t>
            </a:r>
            <a:r>
              <a:rPr lang="ja-JP" altLang="en-US" sz="1400" dirty="0" smtClean="0">
                <a:solidFill>
                  <a:schemeClr val="tx1"/>
                </a:solidFill>
                <a:latin typeface="+mj-ea"/>
                <a:ea typeface="+mj-ea"/>
              </a:rPr>
              <a:t>歳）　　</a:t>
            </a:r>
            <a:r>
              <a:rPr lang="en-US" altLang="ja-JP" sz="1400" dirty="0" smtClean="0">
                <a:solidFill>
                  <a:schemeClr val="tx1"/>
                </a:solidFill>
                <a:latin typeface="+mj-ea"/>
                <a:ea typeface="+mj-ea"/>
              </a:rPr>
              <a:t>※</a:t>
            </a:r>
            <a:r>
              <a:rPr lang="ja-JP" altLang="en-US" sz="1400" dirty="0" smtClean="0">
                <a:solidFill>
                  <a:schemeClr val="tx1"/>
                </a:solidFill>
                <a:latin typeface="+mj-ea"/>
                <a:ea typeface="+mj-ea"/>
              </a:rPr>
              <a:t>乳児は乳児院等に一時保護委託</a:t>
            </a:r>
            <a:endParaRPr lang="en-US" altLang="ja-JP" sz="1400" dirty="0" smtClean="0">
              <a:solidFill>
                <a:schemeClr val="tx1"/>
              </a:solidFill>
              <a:latin typeface="+mj-ea"/>
              <a:ea typeface="+mj-ea"/>
            </a:endParaRPr>
          </a:p>
          <a:p>
            <a:pPr>
              <a:spcBef>
                <a:spcPts val="600"/>
              </a:spcBef>
            </a:pPr>
            <a:r>
              <a:rPr lang="ja-JP" altLang="en-US" sz="1400" dirty="0" smtClean="0">
                <a:solidFill>
                  <a:schemeClr val="tx1"/>
                </a:solidFill>
                <a:latin typeface="+mj-ea"/>
                <a:ea typeface="+mj-ea"/>
              </a:rPr>
              <a:t>　　　　＊</a:t>
            </a:r>
            <a:r>
              <a:rPr lang="ja-JP" altLang="en-US" sz="1400" dirty="0" smtClean="0">
                <a:solidFill>
                  <a:schemeClr val="tx1"/>
                </a:solidFill>
              </a:rPr>
              <a:t>子どもが定員を超えた場合や複数の子どもを緊急に同一場所で保護することが適</a:t>
            </a:r>
            <a:endParaRPr lang="en-US" altLang="ja-JP" sz="1400" dirty="0" smtClean="0">
              <a:solidFill>
                <a:schemeClr val="tx1"/>
              </a:solidFill>
            </a:endParaRPr>
          </a:p>
          <a:p>
            <a:r>
              <a:rPr lang="ja-JP" altLang="en-US" sz="1400" dirty="0" smtClean="0">
                <a:solidFill>
                  <a:schemeClr val="tx1"/>
                </a:solidFill>
              </a:rPr>
              <a:t>　　　　　当でない場合、感染症が発生した場合などには、他区や都との協定の締結等に基　　</a:t>
            </a:r>
            <a:endParaRPr lang="en-US" altLang="ja-JP" sz="1400" dirty="0" smtClean="0">
              <a:solidFill>
                <a:schemeClr val="tx1"/>
              </a:solidFill>
            </a:endParaRPr>
          </a:p>
          <a:p>
            <a:r>
              <a:rPr lang="ja-JP" altLang="en-US" sz="1400" dirty="0" smtClean="0">
                <a:solidFill>
                  <a:schemeClr val="tx1"/>
                </a:solidFill>
              </a:rPr>
              <a:t>　　　　　</a:t>
            </a:r>
            <a:r>
              <a:rPr lang="ja-JP" altLang="en-US" sz="1400" dirty="0" err="1" smtClean="0">
                <a:solidFill>
                  <a:schemeClr val="tx1"/>
                </a:solidFill>
              </a:rPr>
              <a:t>づく</a:t>
            </a:r>
            <a:r>
              <a:rPr lang="ja-JP" altLang="en-US" sz="1400" dirty="0" smtClean="0">
                <a:solidFill>
                  <a:schemeClr val="tx1"/>
                </a:solidFill>
              </a:rPr>
              <a:t>保護所の相互利用や、里親・施設等への一時保護委託を行う。</a:t>
            </a:r>
            <a:endParaRPr lang="en-US" altLang="ja-JP" sz="1400" dirty="0" smtClean="0">
              <a:solidFill>
                <a:schemeClr val="tx1"/>
              </a:solidFill>
            </a:endParaRPr>
          </a:p>
          <a:p>
            <a:endParaRPr lang="en-US" altLang="ja-JP" sz="1400" dirty="0" smtClean="0">
              <a:solidFill>
                <a:schemeClr val="tx1"/>
              </a:solidFill>
              <a:latin typeface="+mj-ea"/>
              <a:ea typeface="+mj-ea"/>
            </a:endParaRPr>
          </a:p>
          <a:p>
            <a:r>
              <a:rPr lang="ja-JP" altLang="en-US" sz="1400" b="1" dirty="0" smtClean="0">
                <a:solidFill>
                  <a:schemeClr val="tx1"/>
                </a:solidFill>
                <a:latin typeface="+mj-ea"/>
                <a:ea typeface="+mj-ea"/>
              </a:rPr>
              <a:t>（２）保護所の環境</a:t>
            </a:r>
            <a:r>
              <a:rPr lang="ja-JP" altLang="en-US" sz="1400" b="1" dirty="0" smtClean="0">
                <a:solidFill>
                  <a:schemeClr val="tx1"/>
                </a:solidFill>
              </a:rPr>
              <a:t>　</a:t>
            </a:r>
            <a:endParaRPr lang="en-US" altLang="ja-JP" sz="1400" b="1" dirty="0" smtClean="0">
              <a:solidFill>
                <a:schemeClr val="tx1"/>
              </a:solidFill>
            </a:endParaRPr>
          </a:p>
          <a:p>
            <a:pPr>
              <a:spcBef>
                <a:spcPts val="600"/>
              </a:spcBef>
            </a:pPr>
            <a:r>
              <a:rPr lang="ja-JP" altLang="en-US" sz="1400" dirty="0" smtClean="0">
                <a:solidFill>
                  <a:schemeClr val="tx1"/>
                </a:solidFill>
              </a:rPr>
              <a:t>　　　　＊子どもの権利擁護が図られ、個々の子どもが安心・安全な環境で過ごせるよう個室</a:t>
            </a:r>
            <a:endParaRPr lang="en-US" altLang="ja-JP" sz="1400" dirty="0" smtClean="0">
              <a:solidFill>
                <a:schemeClr val="tx1"/>
              </a:solidFill>
            </a:endParaRPr>
          </a:p>
          <a:p>
            <a:r>
              <a:rPr lang="ja-JP" altLang="en-US" sz="1400" dirty="0" smtClean="0">
                <a:solidFill>
                  <a:schemeClr val="tx1"/>
                </a:solidFill>
              </a:rPr>
              <a:t>　　　　　を設けるとともに、家庭的な雰囲気となるよう生活空間はユニット形式とする。また、</a:t>
            </a:r>
            <a:endParaRPr lang="en-US" altLang="ja-JP" sz="1400" dirty="0" smtClean="0">
              <a:solidFill>
                <a:schemeClr val="tx1"/>
              </a:solidFill>
            </a:endParaRPr>
          </a:p>
          <a:p>
            <a:r>
              <a:rPr lang="ja-JP" altLang="en-US" sz="1400" dirty="0" smtClean="0">
                <a:solidFill>
                  <a:schemeClr val="tx1"/>
                </a:solidFill>
              </a:rPr>
              <a:t>　　　　　日中は、学習や運動など様々な活動ができるスペースを設ける。</a:t>
            </a:r>
          </a:p>
          <a:p>
            <a:endParaRPr lang="en-US" altLang="ja-JP" sz="1400" dirty="0" smtClean="0">
              <a:solidFill>
                <a:schemeClr val="tx1"/>
              </a:solidFill>
              <a:latin typeface="+mj-ea"/>
              <a:ea typeface="+mj-ea"/>
            </a:endParaRPr>
          </a:p>
          <a:p>
            <a:r>
              <a:rPr lang="ja-JP" altLang="en-US" sz="1400" b="1" dirty="0" smtClean="0">
                <a:solidFill>
                  <a:schemeClr val="tx1"/>
                </a:solidFill>
                <a:latin typeface="+mj-ea"/>
                <a:ea typeface="+mj-ea"/>
              </a:rPr>
              <a:t>（３）子どもたちの生活</a:t>
            </a:r>
            <a:endParaRPr lang="en-US" altLang="ja-JP" sz="1400" b="1" dirty="0" smtClean="0">
              <a:solidFill>
                <a:schemeClr val="tx1"/>
              </a:solidFill>
              <a:latin typeface="+mj-ea"/>
              <a:ea typeface="+mj-ea"/>
            </a:endParaRPr>
          </a:p>
          <a:p>
            <a:pPr>
              <a:spcBef>
                <a:spcPts val="600"/>
              </a:spcBef>
            </a:pPr>
            <a:r>
              <a:rPr lang="ja-JP" altLang="en-US" sz="1400" dirty="0" smtClean="0">
                <a:solidFill>
                  <a:schemeClr val="tx1"/>
                </a:solidFill>
              </a:rPr>
              <a:t>　　　　＊年齢差や問題の違いがあることから、性別や年齢に応じて、起床から就寝に至る</a:t>
            </a:r>
            <a:endParaRPr lang="en-US" altLang="ja-JP" sz="1400" dirty="0" smtClean="0">
              <a:solidFill>
                <a:schemeClr val="tx1"/>
              </a:solidFill>
            </a:endParaRPr>
          </a:p>
          <a:p>
            <a:r>
              <a:rPr lang="ja-JP" altLang="en-US" sz="1400" dirty="0" smtClean="0">
                <a:solidFill>
                  <a:schemeClr val="tx1"/>
                </a:solidFill>
              </a:rPr>
              <a:t>　　　　　間の基本的な日課を立てる。</a:t>
            </a:r>
            <a:endParaRPr lang="en-US" altLang="ja-JP" sz="1400" dirty="0" smtClean="0">
              <a:solidFill>
                <a:schemeClr val="tx1"/>
              </a:solidFill>
            </a:endParaRPr>
          </a:p>
          <a:p>
            <a:pPr>
              <a:spcBef>
                <a:spcPts val="600"/>
              </a:spcBef>
            </a:pPr>
            <a:r>
              <a:rPr lang="ja-JP" altLang="en-US" sz="1400" dirty="0" smtClean="0">
                <a:solidFill>
                  <a:schemeClr val="tx1"/>
                </a:solidFill>
              </a:rPr>
              <a:t>　　　　＊一時保護中も子どもの学習に支障が生じないよう、また、原籍校との繋がりを保て</a:t>
            </a:r>
            <a:endParaRPr lang="en-US" altLang="ja-JP" sz="1400" dirty="0" smtClean="0">
              <a:solidFill>
                <a:schemeClr val="tx1"/>
              </a:solidFill>
            </a:endParaRPr>
          </a:p>
          <a:p>
            <a:r>
              <a:rPr lang="ja-JP" altLang="en-US" sz="1400" dirty="0" smtClean="0">
                <a:solidFill>
                  <a:schemeClr val="tx1"/>
                </a:solidFill>
              </a:rPr>
              <a:t>　　　　　るよう、学校との連携について検討する。</a:t>
            </a:r>
            <a:endParaRPr lang="en-US" altLang="ja-JP" sz="1400" dirty="0" smtClean="0">
              <a:solidFill>
                <a:schemeClr val="tx1"/>
              </a:solidFill>
            </a:endParaRPr>
          </a:p>
          <a:p>
            <a:endParaRPr lang="en-US" altLang="ja-JP" sz="1400" dirty="0" smtClean="0">
              <a:solidFill>
                <a:schemeClr val="tx1"/>
              </a:solidFill>
            </a:endParaRPr>
          </a:p>
          <a:p>
            <a:r>
              <a:rPr lang="ja-JP" altLang="en-US" sz="1400" b="1" dirty="0" smtClean="0">
                <a:solidFill>
                  <a:schemeClr val="tx1"/>
                </a:solidFill>
              </a:rPr>
              <a:t>（４）職員の勤務体制</a:t>
            </a:r>
            <a:endParaRPr lang="en-US" altLang="ja-JP" sz="1400" b="1" dirty="0" smtClean="0">
              <a:solidFill>
                <a:schemeClr val="tx1"/>
              </a:solidFill>
            </a:endParaRPr>
          </a:p>
          <a:p>
            <a:pPr>
              <a:spcBef>
                <a:spcPts val="600"/>
              </a:spcBef>
            </a:pPr>
            <a:r>
              <a:rPr lang="ja-JP" altLang="en-US" sz="1400" dirty="0" smtClean="0">
                <a:solidFill>
                  <a:schemeClr val="tx1"/>
                </a:solidFill>
              </a:rPr>
              <a:t>　　　　＊児童指導員・保育士は、夜勤を含む交代制のローテーション勤務とし、日中は学習</a:t>
            </a:r>
            <a:endParaRPr lang="en-US" altLang="ja-JP" sz="1400" dirty="0" smtClean="0">
              <a:solidFill>
                <a:schemeClr val="tx1"/>
              </a:solidFill>
            </a:endParaRPr>
          </a:p>
          <a:p>
            <a:r>
              <a:rPr lang="ja-JP" altLang="en-US" sz="1400" dirty="0" smtClean="0">
                <a:solidFill>
                  <a:schemeClr val="tx1"/>
                </a:solidFill>
              </a:rPr>
              <a:t>　　　　　指導員や、健康管理等を行う看護師、心理士の配置を想定。</a:t>
            </a:r>
          </a:p>
          <a:p>
            <a:pPr>
              <a:spcBef>
                <a:spcPts val="600"/>
              </a:spcBef>
            </a:pPr>
            <a:r>
              <a:rPr lang="en-US" sz="1400" dirty="0" smtClean="0">
                <a:solidFill>
                  <a:schemeClr val="tx1"/>
                </a:solidFill>
              </a:rPr>
              <a:t> </a:t>
            </a:r>
            <a:r>
              <a:rPr lang="ja-JP" altLang="en-US" sz="1400" dirty="0" smtClean="0">
                <a:solidFill>
                  <a:schemeClr val="tx1"/>
                </a:solidFill>
              </a:rPr>
              <a:t>　　　  ＊夜間は児童指導員・保育士に加え、夜間の緊急保護対応等に備えて夜間対応員を　</a:t>
            </a:r>
            <a:endParaRPr lang="en-US" altLang="ja-JP" sz="1400" dirty="0" smtClean="0">
              <a:solidFill>
                <a:schemeClr val="tx1"/>
              </a:solidFill>
            </a:endParaRPr>
          </a:p>
          <a:p>
            <a:r>
              <a:rPr lang="ja-JP" altLang="en-US" sz="1400" dirty="0" smtClean="0">
                <a:solidFill>
                  <a:schemeClr val="tx1"/>
                </a:solidFill>
              </a:rPr>
              <a:t>　　　　 　配置することを想定。</a:t>
            </a:r>
            <a:endParaRPr lang="en-US" altLang="ja-JP" sz="1400" dirty="0" smtClean="0">
              <a:solidFill>
                <a:schemeClr val="tx1"/>
              </a:solidFill>
              <a:latin typeface="+mj-ea"/>
              <a:ea typeface="+mj-ea"/>
            </a:endParaRPr>
          </a:p>
        </p:txBody>
      </p:sp>
      <p:sp>
        <p:nvSpPr>
          <p:cNvPr id="26" name="角丸四角形 25"/>
          <p:cNvSpPr/>
          <p:nvPr/>
        </p:nvSpPr>
        <p:spPr>
          <a:xfrm>
            <a:off x="200868" y="5742582"/>
            <a:ext cx="7072362" cy="4464495"/>
          </a:xfrm>
          <a:prstGeom prst="roundRect">
            <a:avLst>
              <a:gd name="adj" fmla="val 3166"/>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400" b="1" dirty="0" smtClean="0">
                <a:solidFill>
                  <a:schemeClr val="tx1"/>
                </a:solidFill>
              </a:rPr>
              <a:t>（１）</a:t>
            </a:r>
            <a:r>
              <a:rPr lang="ja-JP" altLang="en-US" sz="1400" b="1" dirty="0" smtClean="0">
                <a:solidFill>
                  <a:schemeClr val="tx1"/>
                </a:solidFill>
                <a:latin typeface="+mj-ea"/>
              </a:rPr>
              <a:t>相談窓口</a:t>
            </a:r>
            <a:endParaRPr lang="en-US" altLang="ja-JP" sz="1400" b="1" dirty="0" smtClean="0">
              <a:solidFill>
                <a:schemeClr val="tx1"/>
              </a:solidFill>
              <a:latin typeface="+mj-ea"/>
            </a:endParaRPr>
          </a:p>
          <a:p>
            <a:pPr>
              <a:spcBef>
                <a:spcPts val="600"/>
              </a:spcBef>
            </a:pPr>
            <a:r>
              <a:rPr lang="ja-JP" altLang="en-US" sz="1400" dirty="0" smtClean="0">
                <a:solidFill>
                  <a:schemeClr val="tx1"/>
                </a:solidFill>
                <a:latin typeface="+mj-ea"/>
              </a:rPr>
              <a:t>　　　＊</a:t>
            </a:r>
            <a:r>
              <a:rPr lang="ja-JP" altLang="ja-JP" sz="1400" dirty="0" smtClean="0">
                <a:solidFill>
                  <a:schemeClr val="tx1"/>
                </a:solidFill>
              </a:rPr>
              <a:t>相談内容に応じて利用できるよう、「子育てに関する悩みなどを気軽に相談できる</a:t>
            </a:r>
            <a:r>
              <a:rPr lang="ja-JP" altLang="en-US" sz="1400" dirty="0" smtClean="0">
                <a:solidFill>
                  <a:schemeClr val="tx1"/>
                </a:solidFill>
              </a:rPr>
              <a:t>　　</a:t>
            </a:r>
            <a:endParaRPr lang="en-US" altLang="ja-JP" sz="1400" dirty="0" smtClean="0">
              <a:solidFill>
                <a:schemeClr val="tx1"/>
              </a:solidFill>
            </a:endParaRPr>
          </a:p>
          <a:p>
            <a:r>
              <a:rPr lang="ja-JP" altLang="en-US" sz="1400" dirty="0" smtClean="0">
                <a:solidFill>
                  <a:schemeClr val="tx1"/>
                </a:solidFill>
              </a:rPr>
              <a:t>　　　　</a:t>
            </a:r>
            <a:r>
              <a:rPr lang="ja-JP" altLang="ja-JP" sz="1400" dirty="0" smtClean="0">
                <a:solidFill>
                  <a:schemeClr val="tx1"/>
                </a:solidFill>
              </a:rPr>
              <a:t>電話」と、「専門的な相談や虐待通告も含め相談できる電話」の２種類を用意。</a:t>
            </a:r>
          </a:p>
          <a:p>
            <a:pPr>
              <a:spcBef>
                <a:spcPts val="600"/>
              </a:spcBef>
            </a:pPr>
            <a:endParaRPr lang="en-US" altLang="ja-JP" sz="1400" dirty="0" smtClean="0">
              <a:solidFill>
                <a:schemeClr val="tx1"/>
              </a:solidFill>
              <a:latin typeface="+mj-ea"/>
            </a:endParaRPr>
          </a:p>
          <a:p>
            <a:r>
              <a:rPr lang="ja-JP" altLang="en-US" sz="1400" b="1" dirty="0" smtClean="0">
                <a:solidFill>
                  <a:schemeClr val="tx1"/>
                </a:solidFill>
                <a:latin typeface="+mj-ea"/>
              </a:rPr>
              <a:t>（２）相談援助活動の流れ</a:t>
            </a:r>
            <a:endParaRPr lang="en-US" altLang="ja-JP" sz="1400" b="1" dirty="0" smtClean="0">
              <a:solidFill>
                <a:schemeClr val="tx1"/>
              </a:solidFill>
              <a:latin typeface="+mj-ea"/>
            </a:endParaRPr>
          </a:p>
          <a:p>
            <a:r>
              <a:rPr lang="ja-JP" altLang="en-US" sz="1400" dirty="0" smtClean="0">
                <a:solidFill>
                  <a:schemeClr val="tx1"/>
                </a:solidFill>
                <a:latin typeface="+mj-ea"/>
              </a:rPr>
              <a:t>　　　＊</a:t>
            </a:r>
            <a:r>
              <a:rPr lang="ja-JP" altLang="ja-JP" sz="1400" dirty="0" smtClean="0">
                <a:solidFill>
                  <a:schemeClr val="tx1"/>
                </a:solidFill>
              </a:rPr>
              <a:t>児童福祉係は一時保護、里親委託・施設入所など、在宅支援係は身近な相談な</a:t>
            </a:r>
            <a:r>
              <a:rPr lang="ja-JP" altLang="en-US" sz="1400" dirty="0" smtClean="0">
                <a:solidFill>
                  <a:schemeClr val="tx1"/>
                </a:solidFill>
              </a:rPr>
              <a:t>ど</a:t>
            </a:r>
            <a:endParaRPr lang="en-US" altLang="ja-JP" sz="1400" dirty="0" smtClean="0">
              <a:solidFill>
                <a:schemeClr val="tx1"/>
              </a:solidFill>
            </a:endParaRPr>
          </a:p>
          <a:p>
            <a:r>
              <a:rPr lang="ja-JP" altLang="en-US" sz="1400" dirty="0" smtClean="0">
                <a:solidFill>
                  <a:schemeClr val="tx1"/>
                </a:solidFill>
              </a:rPr>
              <a:t>　　　　</a:t>
            </a:r>
            <a:r>
              <a:rPr lang="ja-JP" altLang="ja-JP" sz="1400" dirty="0" smtClean="0">
                <a:solidFill>
                  <a:schemeClr val="tx1"/>
                </a:solidFill>
              </a:rPr>
              <a:t>を担当することとし、組織全体で援助方針を決定。</a:t>
            </a:r>
            <a:endParaRPr lang="en-US" altLang="ja-JP" sz="1400" dirty="0" smtClean="0">
              <a:solidFill>
                <a:schemeClr val="tx1"/>
              </a:solidFill>
            </a:endParaRPr>
          </a:p>
          <a:p>
            <a:pPr>
              <a:spcBef>
                <a:spcPts val="600"/>
              </a:spcBef>
            </a:pPr>
            <a:r>
              <a:rPr lang="ja-JP" altLang="en-US" sz="1400" dirty="0" smtClean="0">
                <a:solidFill>
                  <a:schemeClr val="tx1"/>
                </a:solidFill>
                <a:latin typeface="+mj-ea"/>
              </a:rPr>
              <a:t>　　　＊いわゆる支援と介入の担当を変えることで、相談しやすく支援を受け入れやすいよ</a:t>
            </a:r>
            <a:endParaRPr lang="en-US" altLang="ja-JP" sz="1400" dirty="0" smtClean="0">
              <a:solidFill>
                <a:schemeClr val="tx1"/>
              </a:solidFill>
              <a:latin typeface="+mj-ea"/>
            </a:endParaRPr>
          </a:p>
          <a:p>
            <a:r>
              <a:rPr lang="ja-JP" altLang="en-US" sz="1400" dirty="0" smtClean="0">
                <a:solidFill>
                  <a:schemeClr val="tx1"/>
                </a:solidFill>
                <a:latin typeface="+mj-ea"/>
              </a:rPr>
              <a:t>　　　　う配慮。</a:t>
            </a:r>
            <a:endParaRPr lang="en-US" altLang="ja-JP" sz="1400" dirty="0" smtClean="0">
              <a:solidFill>
                <a:schemeClr val="tx1"/>
              </a:solidFill>
              <a:latin typeface="+mj-ea"/>
            </a:endParaRPr>
          </a:p>
          <a:p>
            <a:endParaRPr lang="en-US" altLang="ja-JP" sz="1400" dirty="0" smtClean="0">
              <a:solidFill>
                <a:schemeClr val="tx1"/>
              </a:solidFill>
              <a:latin typeface="+mj-ea"/>
            </a:endParaRPr>
          </a:p>
          <a:p>
            <a:r>
              <a:rPr lang="ja-JP" altLang="en-US" sz="1400" b="1" dirty="0" smtClean="0">
                <a:solidFill>
                  <a:schemeClr val="tx1"/>
                </a:solidFill>
                <a:latin typeface="+mj-ea"/>
              </a:rPr>
              <a:t>（３）夜間・休日の対応</a:t>
            </a:r>
            <a:endParaRPr lang="en-US" altLang="ja-JP" sz="1400" b="1" dirty="0" smtClean="0">
              <a:solidFill>
                <a:schemeClr val="tx1"/>
              </a:solidFill>
              <a:latin typeface="+mj-ea"/>
            </a:endParaRPr>
          </a:p>
          <a:p>
            <a:pPr>
              <a:spcBef>
                <a:spcPts val="600"/>
              </a:spcBef>
            </a:pPr>
            <a:r>
              <a:rPr lang="ja-JP" altLang="en-US" sz="1400" dirty="0" smtClean="0">
                <a:solidFill>
                  <a:schemeClr val="tx1"/>
                </a:solidFill>
                <a:latin typeface="+mj-ea"/>
              </a:rPr>
              <a:t>　　</a:t>
            </a:r>
            <a:r>
              <a:rPr lang="ja-JP" altLang="en-US" sz="1400" dirty="0" smtClean="0">
                <a:solidFill>
                  <a:schemeClr val="tx1"/>
                </a:solidFill>
                <a:latin typeface="+mj-ea"/>
                <a:ea typeface="+mj-ea"/>
              </a:rPr>
              <a:t>　＊</a:t>
            </a:r>
            <a:r>
              <a:rPr lang="ja-JP" altLang="ja-JP" sz="1400" dirty="0" smtClean="0">
                <a:solidFill>
                  <a:schemeClr val="tx1"/>
                </a:solidFill>
                <a:latin typeface="+mj-ea"/>
                <a:ea typeface="+mj-ea"/>
              </a:rPr>
              <a:t>閉庁時も含め緊急の相談・虐待通告に</a:t>
            </a:r>
            <a:r>
              <a:rPr lang="en-US" altLang="ja-JP" sz="1400" dirty="0" smtClean="0">
                <a:solidFill>
                  <a:schemeClr val="tx1"/>
                </a:solidFill>
                <a:latin typeface="+mj-ea"/>
                <a:ea typeface="+mj-ea"/>
              </a:rPr>
              <a:t>24</a:t>
            </a:r>
            <a:r>
              <a:rPr lang="ja-JP" altLang="ja-JP" sz="1400" dirty="0" smtClean="0">
                <a:solidFill>
                  <a:schemeClr val="tx1"/>
                </a:solidFill>
                <a:latin typeface="+mj-ea"/>
                <a:ea typeface="+mj-ea"/>
              </a:rPr>
              <a:t>時間・</a:t>
            </a:r>
            <a:r>
              <a:rPr lang="en-US" altLang="ja-JP" sz="1400" dirty="0" smtClean="0">
                <a:solidFill>
                  <a:schemeClr val="tx1"/>
                </a:solidFill>
                <a:latin typeface="+mj-ea"/>
                <a:ea typeface="+mj-ea"/>
              </a:rPr>
              <a:t>365</a:t>
            </a:r>
            <a:r>
              <a:rPr lang="ja-JP" altLang="ja-JP" sz="1400" dirty="0" smtClean="0">
                <a:solidFill>
                  <a:schemeClr val="tx1"/>
                </a:solidFill>
                <a:latin typeface="+mj-ea"/>
                <a:ea typeface="+mj-ea"/>
              </a:rPr>
              <a:t>日対応できる体制を整備。</a:t>
            </a:r>
            <a:r>
              <a:rPr lang="ja-JP" altLang="ja-JP" sz="1400" dirty="0" smtClean="0">
                <a:solidFill>
                  <a:schemeClr val="tx1"/>
                </a:solidFill>
              </a:rPr>
              <a:t>（電</a:t>
            </a:r>
            <a:r>
              <a:rPr lang="ja-JP" altLang="en-US" sz="1400" dirty="0" smtClean="0">
                <a:solidFill>
                  <a:schemeClr val="tx1"/>
                </a:solidFill>
              </a:rPr>
              <a:t>　　</a:t>
            </a:r>
            <a:endParaRPr lang="en-US" altLang="ja-JP" sz="1400" dirty="0" smtClean="0">
              <a:solidFill>
                <a:schemeClr val="tx1"/>
              </a:solidFill>
            </a:endParaRPr>
          </a:p>
          <a:p>
            <a:r>
              <a:rPr lang="ja-JP" altLang="en-US" sz="1400" dirty="0" smtClean="0">
                <a:solidFill>
                  <a:schemeClr val="tx1"/>
                </a:solidFill>
              </a:rPr>
              <a:t>　　　　</a:t>
            </a:r>
            <a:r>
              <a:rPr lang="ja-JP" altLang="ja-JP" sz="1400" dirty="0" smtClean="0">
                <a:solidFill>
                  <a:schemeClr val="tx1"/>
                </a:solidFill>
              </a:rPr>
              <a:t>話対応を業者に委託。</a:t>
            </a:r>
            <a:r>
              <a:rPr lang="ja-JP" altLang="en-US" sz="1400" dirty="0" smtClean="0">
                <a:solidFill>
                  <a:schemeClr val="tx1"/>
                </a:solidFill>
              </a:rPr>
              <a:t>）</a:t>
            </a:r>
            <a:endParaRPr lang="en-US" altLang="ja-JP" sz="1400" dirty="0" smtClean="0">
              <a:solidFill>
                <a:schemeClr val="tx1"/>
              </a:solidFill>
              <a:latin typeface="+mj-ea"/>
              <a:ea typeface="+mj-ea"/>
            </a:endParaRPr>
          </a:p>
          <a:p>
            <a:pPr>
              <a:spcBef>
                <a:spcPts val="600"/>
              </a:spcBef>
            </a:pPr>
            <a:r>
              <a:rPr lang="ja-JP" altLang="en-US" sz="1400" dirty="0" smtClean="0">
                <a:solidFill>
                  <a:schemeClr val="tx1"/>
                </a:solidFill>
                <a:latin typeface="+mj-ea"/>
                <a:ea typeface="+mj-ea"/>
              </a:rPr>
              <a:t>　　　　　　　・緊急性が低い場合　→　翌開庁日に職員が対応</a:t>
            </a:r>
            <a:endParaRPr lang="en-US" altLang="ja-JP" sz="1400" dirty="0" smtClean="0">
              <a:solidFill>
                <a:schemeClr val="tx1"/>
              </a:solidFill>
              <a:latin typeface="+mj-ea"/>
              <a:ea typeface="+mj-ea"/>
            </a:endParaRPr>
          </a:p>
          <a:p>
            <a:r>
              <a:rPr lang="ja-JP" altLang="en-US" sz="1400" dirty="0" smtClean="0">
                <a:solidFill>
                  <a:schemeClr val="tx1"/>
                </a:solidFill>
                <a:latin typeface="+mj-ea"/>
              </a:rPr>
              <a:t>　　　　　　　・緊急性が高い場合　→　業者から警察及び当番児童福祉司へ連絡・対応</a:t>
            </a:r>
            <a:endParaRPr lang="en-US" altLang="ja-JP" sz="1400" dirty="0" smtClean="0">
              <a:solidFill>
                <a:schemeClr val="tx1"/>
              </a:solidFill>
              <a:latin typeface="+mj-ea"/>
            </a:endParaRPr>
          </a:p>
          <a:p>
            <a:endParaRPr lang="en-US" altLang="ja-JP" sz="1400" dirty="0" smtClean="0">
              <a:solidFill>
                <a:schemeClr val="tx1"/>
              </a:solidFill>
              <a:latin typeface="+mj-ea"/>
            </a:endParaRPr>
          </a:p>
          <a:p>
            <a:r>
              <a:rPr lang="ja-JP" altLang="en-US" sz="1400" dirty="0" smtClean="0">
                <a:solidFill>
                  <a:schemeClr val="tx1"/>
                </a:solidFill>
                <a:latin typeface="+mj-ea"/>
              </a:rPr>
              <a:t>　　　＊連休など翌開庁日までに日数が空く場合、一時保護所において相談内容を確認す</a:t>
            </a:r>
            <a:endParaRPr lang="en-US" altLang="ja-JP" sz="1400" dirty="0" smtClean="0">
              <a:solidFill>
                <a:schemeClr val="tx1"/>
              </a:solidFill>
              <a:latin typeface="+mj-ea"/>
            </a:endParaRPr>
          </a:p>
          <a:p>
            <a:r>
              <a:rPr lang="ja-JP" altLang="en-US" sz="1400" dirty="0" smtClean="0">
                <a:solidFill>
                  <a:schemeClr val="tx1"/>
                </a:solidFill>
                <a:latin typeface="+mj-ea"/>
              </a:rPr>
              <a:t>　　　　　るなどの対応を検討。</a:t>
            </a:r>
            <a:endParaRPr lang="en-US" altLang="ja-JP" sz="1400" dirty="0" smtClean="0">
              <a:solidFill>
                <a:schemeClr val="tx1"/>
              </a:solidFill>
              <a:latin typeface="+mj-ea"/>
            </a:endParaRPr>
          </a:p>
        </p:txBody>
      </p:sp>
      <p:sp>
        <p:nvSpPr>
          <p:cNvPr id="27" name="角丸四角形 26"/>
          <p:cNvSpPr/>
          <p:nvPr/>
        </p:nvSpPr>
        <p:spPr>
          <a:xfrm>
            <a:off x="7632700" y="53952"/>
            <a:ext cx="7430555" cy="6048672"/>
          </a:xfrm>
          <a:prstGeom prst="roundRect">
            <a:avLst>
              <a:gd name="adj" fmla="val 2751"/>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７　一時保護所</a:t>
            </a:r>
            <a:endParaRPr lang="en-US" altLang="ja-JP" sz="1600" b="1"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28" name="角丸四角形 27"/>
          <p:cNvSpPr/>
          <p:nvPr/>
        </p:nvSpPr>
        <p:spPr>
          <a:xfrm>
            <a:off x="7632700" y="6246639"/>
            <a:ext cx="7430555" cy="4043773"/>
          </a:xfrm>
          <a:prstGeom prst="roundRect">
            <a:avLst>
              <a:gd name="adj" fmla="val 2259"/>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８　社会的養護体制の整備　　</a:t>
            </a:r>
            <a:endParaRPr lang="en-US" altLang="ja-JP" sz="1400" u="sng"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29" name="角丸四角形 28"/>
          <p:cNvSpPr/>
          <p:nvPr/>
        </p:nvSpPr>
        <p:spPr>
          <a:xfrm>
            <a:off x="7751928" y="6822702"/>
            <a:ext cx="7206018" cy="3312369"/>
          </a:xfrm>
          <a:prstGeom prst="roundRect">
            <a:avLst>
              <a:gd name="adj" fmla="val 3166"/>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ctr" anchorCtr="0"/>
          <a:lstStyle/>
          <a:p>
            <a:r>
              <a:rPr lang="ja-JP" altLang="en-US" sz="1400" b="1" dirty="0" smtClean="0">
                <a:solidFill>
                  <a:schemeClr val="tx1"/>
                </a:solidFill>
              </a:rPr>
              <a:t>（１）里親制度の普及</a:t>
            </a:r>
            <a:endParaRPr lang="en-US" altLang="ja-JP" sz="1400" b="1" dirty="0" smtClean="0">
              <a:solidFill>
                <a:schemeClr val="tx1"/>
              </a:solidFill>
            </a:endParaRPr>
          </a:p>
          <a:p>
            <a:pPr>
              <a:spcBef>
                <a:spcPts val="600"/>
              </a:spcBef>
            </a:pPr>
            <a:r>
              <a:rPr lang="ja-JP" altLang="en-US" sz="1400" dirty="0" smtClean="0">
                <a:solidFill>
                  <a:schemeClr val="tx1"/>
                </a:solidFill>
              </a:rPr>
              <a:t>　</a:t>
            </a:r>
            <a:r>
              <a:rPr lang="ja-JP" altLang="en-US" sz="1400" dirty="0" smtClean="0">
                <a:solidFill>
                  <a:schemeClr val="tx1"/>
                </a:solidFill>
                <a:latin typeface="+mn-ea"/>
              </a:rPr>
              <a:t>　■普及啓発事業の実施</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＊１０月の里親月間に合わせたイベントの開催、区報・ＨＰ掲載等による周知。</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■個別相談会の実施</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＊制度に関する詳細の説明などを個別に説明。</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■協力家庭ショートステイの実施</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＊個人宅における短期間の子どもの預かり事業を実施。</a:t>
            </a:r>
            <a:endParaRPr lang="en-US" altLang="ja-JP" sz="1400" dirty="0" smtClean="0">
              <a:solidFill>
                <a:schemeClr val="tx1"/>
              </a:solidFill>
              <a:latin typeface="+mn-ea"/>
            </a:endParaRPr>
          </a:p>
          <a:p>
            <a:endParaRPr lang="en-US" altLang="ja-JP" sz="1400" b="1" dirty="0" smtClean="0">
              <a:solidFill>
                <a:schemeClr val="tx1"/>
              </a:solidFill>
            </a:endParaRPr>
          </a:p>
          <a:p>
            <a:pPr>
              <a:spcBef>
                <a:spcPts val="600"/>
              </a:spcBef>
            </a:pPr>
            <a:r>
              <a:rPr lang="ja-JP" altLang="en-US" sz="1400" b="1" dirty="0" smtClean="0">
                <a:solidFill>
                  <a:schemeClr val="tx1"/>
                </a:solidFill>
              </a:rPr>
              <a:t>（２）児童養護施設の誘致及び自立支援のための取組</a:t>
            </a:r>
            <a:endParaRPr lang="en-US" altLang="ja-JP" sz="1400" b="1" dirty="0" smtClean="0">
              <a:solidFill>
                <a:schemeClr val="tx1"/>
              </a:solidFill>
            </a:endParaRPr>
          </a:p>
          <a:p>
            <a:pPr>
              <a:spcBef>
                <a:spcPts val="600"/>
              </a:spcBef>
            </a:pPr>
            <a:r>
              <a:rPr lang="ja-JP" altLang="en-US" sz="1400" b="1" dirty="0" smtClean="0">
                <a:solidFill>
                  <a:schemeClr val="tx1"/>
                </a:solidFill>
              </a:rPr>
              <a:t>　　</a:t>
            </a:r>
            <a:r>
              <a:rPr lang="ja-JP" altLang="en-US" sz="1400" dirty="0" smtClean="0">
                <a:solidFill>
                  <a:schemeClr val="tx1"/>
                </a:solidFill>
                <a:latin typeface="+mj-ea"/>
                <a:ea typeface="+mj-ea"/>
              </a:rPr>
              <a:t>＊児童養護施設の誘致や、自立援助ホームなど</a:t>
            </a:r>
            <a:r>
              <a:rPr lang="ja-JP" altLang="ja-JP" sz="1400" dirty="0" smtClean="0">
                <a:solidFill>
                  <a:schemeClr val="tx1"/>
                </a:solidFill>
                <a:latin typeface="+mj-ea"/>
                <a:ea typeface="+mj-ea"/>
              </a:rPr>
              <a:t>施設退所後の子どもが新しい環境で安</a:t>
            </a:r>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r>
              <a:rPr lang="ja-JP" altLang="ja-JP" sz="1400" dirty="0" smtClean="0">
                <a:solidFill>
                  <a:schemeClr val="tx1"/>
                </a:solidFill>
                <a:latin typeface="+mj-ea"/>
                <a:ea typeface="+mj-ea"/>
              </a:rPr>
              <a:t>定した生活を継続するための支援について検討</a:t>
            </a:r>
            <a:r>
              <a:rPr lang="ja-JP" altLang="en-US" sz="1400" dirty="0" smtClean="0">
                <a:solidFill>
                  <a:schemeClr val="tx1"/>
                </a:solidFill>
                <a:latin typeface="+mj-ea"/>
                <a:ea typeface="+mj-ea"/>
              </a:rPr>
              <a:t>。</a:t>
            </a:r>
            <a:endParaRPr lang="en-US" altLang="ja-JP" sz="1400" dirty="0" smtClean="0">
              <a:solidFill>
                <a:schemeClr val="tx1"/>
              </a:solidFill>
              <a:latin typeface="+mj-ea"/>
              <a:ea typeface="+mj-ea"/>
            </a:endParaRPr>
          </a:p>
        </p:txBody>
      </p:sp>
      <p:sp>
        <p:nvSpPr>
          <p:cNvPr id="11" name="角丸四角形 10"/>
          <p:cNvSpPr/>
          <p:nvPr/>
        </p:nvSpPr>
        <p:spPr>
          <a:xfrm>
            <a:off x="60272" y="5382543"/>
            <a:ext cx="7430555" cy="4896544"/>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６　相談援助活動</a:t>
            </a:r>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12" name="大かっこ 11"/>
          <p:cNvSpPr/>
          <p:nvPr/>
        </p:nvSpPr>
        <p:spPr>
          <a:xfrm>
            <a:off x="1008534" y="8982942"/>
            <a:ext cx="5784768" cy="498926"/>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スライド番号プレースホルダ 75"/>
          <p:cNvSpPr>
            <a:spLocks noGrp="1"/>
          </p:cNvSpPr>
          <p:nvPr>
            <p:ph type="sldNum" sz="quarter" idx="12"/>
          </p:nvPr>
        </p:nvSpPr>
        <p:spPr>
          <a:xfrm>
            <a:off x="11449694" y="9728948"/>
            <a:ext cx="3528589" cy="550139"/>
          </a:xfrm>
        </p:spPr>
        <p:txBody>
          <a:bodyPr/>
          <a:lstStyle/>
          <a:p>
            <a:fld id="{1AA2E978-2B89-478F-9825-B0E8CD6A1C6C}" type="slidenum">
              <a:rPr kumimoji="1" lang="ja-JP" altLang="en-US" smtClean="0">
                <a:solidFill>
                  <a:schemeClr val="tx1"/>
                </a:solidFill>
              </a:rPr>
              <a:pPr/>
              <a:t>2</a:t>
            </a:fld>
            <a:endParaRPr kumimoji="1" lang="ja-JP" altLang="en-US"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60272" y="463760"/>
            <a:ext cx="7430555" cy="9383279"/>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９　都との連携体制について</a:t>
            </a:r>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20" name="角丸四角形 19"/>
          <p:cNvSpPr/>
          <p:nvPr/>
        </p:nvSpPr>
        <p:spPr>
          <a:xfrm>
            <a:off x="203148" y="1162654"/>
            <a:ext cx="7072362" cy="8252337"/>
          </a:xfrm>
          <a:prstGeom prst="roundRect">
            <a:avLst>
              <a:gd name="adj" fmla="val 2008"/>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400" dirty="0" smtClean="0">
                <a:solidFill>
                  <a:schemeClr val="tx1"/>
                </a:solidFill>
              </a:rPr>
              <a:t>○都とは、入所施設等の広域利用や高度な専門性を有する分野などで引き続き連携をし</a:t>
            </a:r>
            <a:endParaRPr lang="en-US" altLang="ja-JP" sz="1400" dirty="0" smtClean="0">
              <a:solidFill>
                <a:schemeClr val="tx1"/>
              </a:solidFill>
            </a:endParaRPr>
          </a:p>
          <a:p>
            <a:r>
              <a:rPr lang="ja-JP" altLang="en-US" sz="1400" dirty="0" smtClean="0">
                <a:solidFill>
                  <a:schemeClr val="tx1"/>
                </a:solidFill>
              </a:rPr>
              <a:t>　ていくこととしており、以下の内容について、詳細を協議。</a:t>
            </a:r>
            <a:endParaRPr lang="en-US" altLang="ja-JP" sz="1400" dirty="0" smtClean="0">
              <a:solidFill>
                <a:schemeClr val="tx1"/>
              </a:solidFill>
            </a:endParaRPr>
          </a:p>
          <a:p>
            <a:endParaRPr lang="en-US" altLang="ja-JP" sz="1400" b="1" dirty="0" smtClean="0">
              <a:solidFill>
                <a:schemeClr val="tx1"/>
              </a:solidFill>
            </a:endParaRPr>
          </a:p>
          <a:p>
            <a:pPr>
              <a:spcBef>
                <a:spcPts val="600"/>
              </a:spcBef>
            </a:pPr>
            <a:r>
              <a:rPr lang="ja-JP" altLang="en-US" sz="1400" b="1" dirty="0" smtClean="0">
                <a:solidFill>
                  <a:schemeClr val="tx1"/>
                </a:solidFill>
              </a:rPr>
              <a:t>（１）広域調整</a:t>
            </a:r>
            <a:endParaRPr lang="en-US" altLang="ja-JP" sz="1400" b="1" dirty="0" smtClean="0">
              <a:solidFill>
                <a:schemeClr val="tx1"/>
              </a:solidFill>
            </a:endParaRPr>
          </a:p>
          <a:p>
            <a:pPr>
              <a:spcBef>
                <a:spcPts val="600"/>
              </a:spcBef>
            </a:pPr>
            <a:r>
              <a:rPr lang="ja-JP" altLang="en-US" sz="1400" dirty="0" smtClean="0">
                <a:solidFill>
                  <a:schemeClr val="tx1"/>
                </a:solidFill>
                <a:latin typeface="+mn-ea"/>
              </a:rPr>
              <a:t>　　＊</a:t>
            </a:r>
            <a:r>
              <a:rPr lang="ja-JP" altLang="ja-JP" sz="1400" dirty="0" smtClean="0">
                <a:solidFill>
                  <a:schemeClr val="tx1"/>
                </a:solidFill>
              </a:rPr>
              <a:t>入所施設や一時保護所の相互利用、里親転居時の連携や自区内で里親と里子の</a:t>
            </a:r>
            <a:endParaRPr lang="en-US" altLang="ja-JP" sz="1400" dirty="0" smtClean="0">
              <a:solidFill>
                <a:schemeClr val="tx1"/>
              </a:solidFill>
            </a:endParaRPr>
          </a:p>
          <a:p>
            <a:r>
              <a:rPr lang="ja-JP" altLang="en-US" sz="1400" dirty="0" smtClean="0">
                <a:solidFill>
                  <a:schemeClr val="tx1"/>
                </a:solidFill>
              </a:rPr>
              <a:t>　　　</a:t>
            </a:r>
            <a:r>
              <a:rPr lang="ja-JP" altLang="ja-JP" sz="1400" dirty="0" smtClean="0">
                <a:solidFill>
                  <a:schemeClr val="tx1"/>
                </a:solidFill>
              </a:rPr>
              <a:t>マッチングができない場合の相互委託などを実施</a:t>
            </a:r>
            <a:r>
              <a:rPr lang="ja-JP" altLang="en-US" sz="1400" dirty="0" smtClean="0">
                <a:solidFill>
                  <a:schemeClr val="tx1"/>
                </a:solidFill>
              </a:rPr>
              <a:t>。</a:t>
            </a:r>
            <a:endParaRPr lang="en-US" altLang="ja-JP" sz="1400" dirty="0" smtClean="0">
              <a:solidFill>
                <a:schemeClr val="tx1"/>
              </a:solidFill>
              <a:latin typeface="+mn-ea"/>
            </a:endParaRPr>
          </a:p>
          <a:p>
            <a:endParaRPr lang="en-US" altLang="ja-JP" sz="1400" b="1" dirty="0" smtClean="0">
              <a:solidFill>
                <a:schemeClr val="tx1"/>
              </a:solidFill>
              <a:latin typeface="+mn-ea"/>
            </a:endParaRPr>
          </a:p>
          <a:p>
            <a:pPr>
              <a:spcBef>
                <a:spcPts val="600"/>
              </a:spcBef>
            </a:pPr>
            <a:r>
              <a:rPr lang="ja-JP" altLang="en-US" sz="1400" b="1" dirty="0" smtClean="0">
                <a:solidFill>
                  <a:schemeClr val="tx1"/>
                </a:solidFill>
                <a:latin typeface="+mn-ea"/>
              </a:rPr>
              <a:t>（２）都からのバックアップ</a:t>
            </a:r>
            <a:endParaRPr lang="en-US" altLang="ja-JP" sz="1400" b="1" dirty="0" smtClean="0">
              <a:solidFill>
                <a:schemeClr val="tx1"/>
              </a:solidFill>
              <a:latin typeface="+mn-ea"/>
            </a:endParaRPr>
          </a:p>
          <a:p>
            <a:pPr>
              <a:spcBef>
                <a:spcPts val="600"/>
              </a:spcBef>
            </a:pPr>
            <a:r>
              <a:rPr lang="ja-JP" altLang="en-US" sz="1400" dirty="0" smtClean="0">
                <a:solidFill>
                  <a:schemeClr val="tx1"/>
                </a:solidFill>
              </a:rPr>
              <a:t>　　＊</a:t>
            </a:r>
            <a:r>
              <a:rPr lang="ja-JP" altLang="ja-JP" sz="1400" dirty="0" smtClean="0">
                <a:solidFill>
                  <a:schemeClr val="tx1"/>
                </a:solidFill>
              </a:rPr>
              <a:t>都から区</a:t>
            </a:r>
            <a:r>
              <a:rPr lang="ja-JP" altLang="en-US" sz="1400" dirty="0" smtClean="0">
                <a:solidFill>
                  <a:schemeClr val="tx1"/>
                </a:solidFill>
              </a:rPr>
              <a:t>への</a:t>
            </a:r>
            <a:r>
              <a:rPr lang="ja-JP" altLang="ja-JP" sz="1400" dirty="0" smtClean="0">
                <a:solidFill>
                  <a:schemeClr val="tx1"/>
                </a:solidFill>
              </a:rPr>
              <a:t>、虐待を受けた子どもなど、情緒面等での専門的治療が必要なケース</a:t>
            </a:r>
            <a:endParaRPr lang="en-US" altLang="ja-JP" sz="1400" dirty="0" smtClean="0">
              <a:solidFill>
                <a:schemeClr val="tx1"/>
              </a:solidFill>
            </a:endParaRPr>
          </a:p>
          <a:p>
            <a:r>
              <a:rPr lang="ja-JP" altLang="en-US" sz="1400" dirty="0" smtClean="0">
                <a:solidFill>
                  <a:schemeClr val="tx1"/>
                </a:solidFill>
              </a:rPr>
              <a:t>　　　　</a:t>
            </a:r>
            <a:r>
              <a:rPr lang="ja-JP" altLang="ja-JP" sz="1400" dirty="0" smtClean="0">
                <a:solidFill>
                  <a:schemeClr val="tx1"/>
                </a:solidFill>
              </a:rPr>
              <a:t>に係る援助、子どもや家庭を取り巻く状況等に係る情報共有や助言など</a:t>
            </a:r>
            <a:r>
              <a:rPr lang="ja-JP" altLang="en-US" sz="1400" dirty="0" smtClean="0">
                <a:solidFill>
                  <a:schemeClr val="tx1"/>
                </a:solidFill>
              </a:rPr>
              <a:t>の</a:t>
            </a:r>
            <a:r>
              <a:rPr lang="ja-JP" altLang="ja-JP" sz="1400" dirty="0" smtClean="0">
                <a:solidFill>
                  <a:schemeClr val="tx1"/>
                </a:solidFill>
              </a:rPr>
              <a:t>実施</a:t>
            </a:r>
            <a:r>
              <a:rPr lang="ja-JP" altLang="en-US" sz="1400" dirty="0" smtClean="0">
                <a:solidFill>
                  <a:schemeClr val="tx1"/>
                </a:solidFill>
              </a:rPr>
              <a:t>に向　　</a:t>
            </a:r>
            <a:endParaRPr lang="en-US" altLang="ja-JP" sz="1400" dirty="0" smtClean="0">
              <a:solidFill>
                <a:schemeClr val="tx1"/>
              </a:solidFill>
            </a:endParaRPr>
          </a:p>
          <a:p>
            <a:r>
              <a:rPr lang="ja-JP" altLang="en-US" sz="1400" dirty="0" smtClean="0">
                <a:solidFill>
                  <a:schemeClr val="tx1"/>
                </a:solidFill>
              </a:rPr>
              <a:t>　　　　け協議</a:t>
            </a:r>
            <a:r>
              <a:rPr lang="ja-JP" altLang="ja-JP" sz="1400" dirty="0" smtClean="0">
                <a:solidFill>
                  <a:schemeClr val="tx1"/>
                </a:solidFill>
              </a:rPr>
              <a:t>。</a:t>
            </a:r>
            <a:r>
              <a:rPr lang="en-US" sz="1400" dirty="0" smtClean="0">
                <a:solidFill>
                  <a:schemeClr val="tx1"/>
                </a:solidFill>
              </a:rPr>
              <a:t> </a:t>
            </a:r>
            <a:endParaRPr lang="ja-JP" altLang="en-US" sz="1400" dirty="0" smtClean="0">
              <a:solidFill>
                <a:schemeClr val="tx1"/>
              </a:solidFill>
            </a:endParaRPr>
          </a:p>
          <a:p>
            <a:pPr>
              <a:spcBef>
                <a:spcPts val="600"/>
              </a:spcBef>
            </a:pPr>
            <a:endParaRPr lang="en-US" altLang="ja-JP" sz="1400" b="1" dirty="0" smtClean="0">
              <a:solidFill>
                <a:schemeClr val="tx1"/>
              </a:solidFill>
            </a:endParaRPr>
          </a:p>
          <a:p>
            <a:pPr>
              <a:spcBef>
                <a:spcPts val="600"/>
              </a:spcBef>
            </a:pPr>
            <a:r>
              <a:rPr lang="ja-JP" altLang="en-US" sz="1400" b="1" dirty="0" smtClean="0">
                <a:solidFill>
                  <a:schemeClr val="tx1"/>
                </a:solidFill>
              </a:rPr>
              <a:t>（３）ケースの引継</a:t>
            </a:r>
          </a:p>
          <a:p>
            <a:pPr>
              <a:spcBef>
                <a:spcPts val="600"/>
              </a:spcBef>
            </a:pPr>
            <a:r>
              <a:rPr lang="ja-JP" altLang="en-US" sz="1400" dirty="0" smtClean="0">
                <a:solidFill>
                  <a:schemeClr val="tx1"/>
                </a:solidFill>
                <a:latin typeface="+mn-ea"/>
              </a:rPr>
              <a:t>　　■基本的な方針</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＊子どもとその家庭に影響が生じることのないよう、十分な人的体制と期間を確保し</a:t>
            </a:r>
            <a:endParaRPr lang="en-US" altLang="ja-JP" sz="1400" dirty="0" smtClean="0">
              <a:solidFill>
                <a:schemeClr val="tx1"/>
              </a:solidFill>
              <a:latin typeface="+mn-ea"/>
            </a:endParaRPr>
          </a:p>
          <a:p>
            <a:r>
              <a:rPr lang="ja-JP" altLang="en-US" sz="1400" dirty="0" smtClean="0">
                <a:solidFill>
                  <a:schemeClr val="tx1"/>
                </a:solidFill>
                <a:latin typeface="+mn-ea"/>
              </a:rPr>
              <a:t>　　　　た上で行う。</a:t>
            </a:r>
            <a:endParaRPr lang="en-US" altLang="ja-JP" sz="1400" dirty="0" smtClean="0">
              <a:solidFill>
                <a:schemeClr val="tx1"/>
              </a:solidFill>
              <a:latin typeface="+mn-ea"/>
            </a:endParaRPr>
          </a:p>
          <a:p>
            <a:endParaRPr lang="en-US" altLang="ja-JP" sz="1400" dirty="0" smtClean="0">
              <a:solidFill>
                <a:schemeClr val="tx1"/>
              </a:solidFill>
              <a:latin typeface="+mn-ea"/>
            </a:endParaRPr>
          </a:p>
          <a:p>
            <a:r>
              <a:rPr lang="ja-JP" altLang="en-US" sz="1400" dirty="0" smtClean="0">
                <a:solidFill>
                  <a:schemeClr val="tx1"/>
                </a:solidFill>
                <a:latin typeface="+mn-ea"/>
              </a:rPr>
              <a:t>　　■実施方法</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＊区で実際に当該ケースを担当する者が、都の現担当者から直接、引継を受ける。</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＊家庭訪問や面接に同行・同席するなど、一定期間、都区が共同で支援を行い、子</a:t>
            </a:r>
            <a:r>
              <a:rPr lang="ja-JP" altLang="en-US" sz="1400" dirty="0" err="1" smtClean="0">
                <a:solidFill>
                  <a:schemeClr val="tx1"/>
                </a:solidFill>
                <a:latin typeface="+mn-ea"/>
              </a:rPr>
              <a:t>ど</a:t>
            </a:r>
            <a:endParaRPr lang="en-US" altLang="ja-JP" sz="1400" dirty="0" smtClean="0">
              <a:solidFill>
                <a:schemeClr val="tx1"/>
              </a:solidFill>
              <a:latin typeface="+mn-ea"/>
            </a:endParaRPr>
          </a:p>
          <a:p>
            <a:r>
              <a:rPr lang="ja-JP" altLang="en-US" sz="1400" dirty="0" smtClean="0">
                <a:solidFill>
                  <a:schemeClr val="tx1"/>
                </a:solidFill>
                <a:latin typeface="+mn-ea"/>
              </a:rPr>
              <a:t>　　　　</a:t>
            </a:r>
            <a:r>
              <a:rPr lang="ja-JP" altLang="en-US" sz="1400" dirty="0" err="1" smtClean="0">
                <a:solidFill>
                  <a:schemeClr val="tx1"/>
                </a:solidFill>
                <a:latin typeface="+mn-ea"/>
              </a:rPr>
              <a:t>もや</a:t>
            </a:r>
            <a:r>
              <a:rPr lang="ja-JP" altLang="en-US" sz="1400" dirty="0" smtClean="0">
                <a:solidFill>
                  <a:schemeClr val="tx1"/>
                </a:solidFill>
                <a:latin typeface="+mn-ea"/>
              </a:rPr>
              <a:t>家庭との信頼関係を築く。</a:t>
            </a:r>
            <a:endParaRPr lang="en-US" altLang="ja-JP" sz="1400" dirty="0" smtClean="0">
              <a:solidFill>
                <a:schemeClr val="tx1"/>
              </a:solidFill>
              <a:latin typeface="+mn-ea"/>
            </a:endParaRPr>
          </a:p>
          <a:p>
            <a:endParaRPr lang="en-US" altLang="ja-JP" sz="1400" dirty="0" smtClean="0">
              <a:solidFill>
                <a:schemeClr val="tx1"/>
              </a:solidFill>
              <a:latin typeface="+mn-ea"/>
            </a:endParaRPr>
          </a:p>
          <a:p>
            <a:r>
              <a:rPr lang="ja-JP" altLang="en-US" sz="1400" dirty="0" smtClean="0">
                <a:solidFill>
                  <a:schemeClr val="tx1"/>
                </a:solidFill>
                <a:latin typeface="+mn-ea"/>
              </a:rPr>
              <a:t>　　■引継時期及び期間</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＊２０２０年４月より３か月程度、引継のための都区の共同支援期間を設ける。</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＊平成３１年度中も、都児相からの在宅ケースの送致や都児相の援助方針会議への</a:t>
            </a:r>
            <a:endParaRPr lang="en-US" altLang="ja-JP" sz="1400" dirty="0" smtClean="0">
              <a:solidFill>
                <a:schemeClr val="tx1"/>
              </a:solidFill>
              <a:latin typeface="+mn-ea"/>
            </a:endParaRPr>
          </a:p>
          <a:p>
            <a:r>
              <a:rPr lang="ja-JP" altLang="en-US" sz="1400" dirty="0" smtClean="0">
                <a:solidFill>
                  <a:schemeClr val="tx1"/>
                </a:solidFill>
                <a:latin typeface="+mn-ea"/>
              </a:rPr>
              <a:t>　　　　出席などを通じてケース概要の把握を行う。</a:t>
            </a:r>
            <a:endParaRPr lang="en-US" altLang="ja-JP" sz="1400" dirty="0" smtClean="0">
              <a:solidFill>
                <a:schemeClr val="tx1"/>
              </a:solidFill>
              <a:latin typeface="+mn-ea"/>
            </a:endParaRPr>
          </a:p>
          <a:p>
            <a:endParaRPr lang="en-US" altLang="ja-JP" sz="1400" dirty="0" smtClean="0">
              <a:solidFill>
                <a:schemeClr val="tx1"/>
              </a:solidFill>
              <a:latin typeface="+mn-ea"/>
            </a:endParaRPr>
          </a:p>
          <a:p>
            <a:r>
              <a:rPr lang="ja-JP" altLang="en-US" sz="1400" dirty="0" smtClean="0">
                <a:solidFill>
                  <a:schemeClr val="tx1"/>
                </a:solidFill>
                <a:latin typeface="+mn-ea"/>
              </a:rPr>
              <a:t>　　■その他</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＊一時保護中、家庭復帰直後など慎重な引継が必要なケースについては、ケースが</a:t>
            </a:r>
            <a:endParaRPr lang="en-US" altLang="ja-JP" sz="1400" dirty="0" smtClean="0">
              <a:solidFill>
                <a:schemeClr val="tx1"/>
              </a:solidFill>
              <a:latin typeface="+mn-ea"/>
            </a:endParaRPr>
          </a:p>
          <a:p>
            <a:r>
              <a:rPr lang="ja-JP" altLang="en-US" sz="1400" dirty="0" smtClean="0">
                <a:solidFill>
                  <a:schemeClr val="tx1"/>
                </a:solidFill>
                <a:latin typeface="+mn-ea"/>
              </a:rPr>
              <a:t>　　　　安定するまでの一定期間、都と連携して対応。</a:t>
            </a:r>
            <a:endParaRPr lang="en-US" altLang="ja-JP" sz="1400" dirty="0" smtClean="0">
              <a:solidFill>
                <a:schemeClr val="tx1"/>
              </a:solidFill>
              <a:latin typeface="+mn-ea"/>
            </a:endParaRPr>
          </a:p>
          <a:p>
            <a:pPr>
              <a:spcBef>
                <a:spcPts val="600"/>
              </a:spcBef>
            </a:pPr>
            <a:r>
              <a:rPr lang="ja-JP" altLang="en-US" sz="1400" dirty="0" smtClean="0">
                <a:solidFill>
                  <a:schemeClr val="tx1"/>
                </a:solidFill>
                <a:latin typeface="+mn-ea"/>
              </a:rPr>
              <a:t>　　　＊一時保護については、２０２０年４月以降、一時保護所の準備が整い次第、必要に</a:t>
            </a:r>
            <a:endParaRPr lang="en-US" altLang="ja-JP" sz="1400" dirty="0" smtClean="0">
              <a:solidFill>
                <a:schemeClr val="tx1"/>
              </a:solidFill>
              <a:latin typeface="+mn-ea"/>
            </a:endParaRPr>
          </a:p>
          <a:p>
            <a:r>
              <a:rPr lang="ja-JP" altLang="en-US" sz="1400" dirty="0" smtClean="0">
                <a:solidFill>
                  <a:schemeClr val="tx1"/>
                </a:solidFill>
                <a:latin typeface="+mn-ea"/>
              </a:rPr>
              <a:t>　　　　応じて都からの一時保護を受託する。</a:t>
            </a:r>
            <a:endParaRPr lang="en-US" altLang="ja-JP" sz="1400" dirty="0" smtClean="0">
              <a:solidFill>
                <a:schemeClr val="tx1"/>
              </a:solidFill>
              <a:latin typeface="+mn-ea"/>
            </a:endParaRPr>
          </a:p>
          <a:p>
            <a:endParaRPr lang="en-US" altLang="ja-JP" sz="1400" dirty="0" smtClean="0">
              <a:solidFill>
                <a:schemeClr val="tx1"/>
              </a:solidFill>
              <a:latin typeface="+mn-ea"/>
            </a:endParaRPr>
          </a:p>
          <a:p>
            <a:endParaRPr lang="en-US" altLang="ja-JP" sz="1400" dirty="0" smtClean="0">
              <a:solidFill>
                <a:schemeClr val="tx1"/>
              </a:solidFill>
              <a:latin typeface="+mn-ea"/>
            </a:endParaRPr>
          </a:p>
          <a:p>
            <a:endParaRPr lang="en-US" altLang="ja-JP" sz="1400" dirty="0" smtClean="0">
              <a:solidFill>
                <a:schemeClr val="tx1"/>
              </a:solidFill>
              <a:latin typeface="+mn-ea"/>
            </a:endParaRPr>
          </a:p>
        </p:txBody>
      </p:sp>
      <p:sp>
        <p:nvSpPr>
          <p:cNvPr id="14" name="角丸四角形 13"/>
          <p:cNvSpPr/>
          <p:nvPr/>
        </p:nvSpPr>
        <p:spPr>
          <a:xfrm>
            <a:off x="7632700" y="453321"/>
            <a:ext cx="7430555" cy="9393718"/>
          </a:xfrm>
          <a:prstGeom prst="roundRect">
            <a:avLst>
              <a:gd name="adj" fmla="val 2795"/>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ja-JP" altLang="en-US" sz="1600" b="1" dirty="0" smtClean="0">
                <a:solidFill>
                  <a:schemeClr val="tx1"/>
                </a:solidFill>
              </a:rPr>
              <a:t>１０ 　開設までスケジュール</a:t>
            </a:r>
            <a:endParaRPr lang="en-US" altLang="ja-JP" sz="1600" b="1" dirty="0" smtClean="0">
              <a:solidFill>
                <a:schemeClr val="tx1"/>
              </a:solidFill>
            </a:endParaRPr>
          </a:p>
          <a:p>
            <a:endParaRPr lang="en-US" altLang="ja-JP" sz="1400" dirty="0" smtClean="0">
              <a:solidFill>
                <a:schemeClr val="tx1"/>
              </a:solidFill>
            </a:endParaRPr>
          </a:p>
          <a:p>
            <a:r>
              <a:rPr lang="ja-JP" altLang="en-US" sz="1400" dirty="0" smtClean="0">
                <a:solidFill>
                  <a:schemeClr val="tx1"/>
                </a:solidFill>
              </a:rPr>
              <a:t>　　○２０２０年度の開設に向けて、今後、以下のスケジュールで進める。</a:t>
            </a:r>
            <a:endParaRPr lang="en-US" altLang="ja-JP" sz="1400" dirty="0" smtClean="0">
              <a:solidFill>
                <a:schemeClr val="tx1"/>
              </a:solidFill>
            </a:endParaRPr>
          </a:p>
          <a:p>
            <a:endParaRPr lang="en-US" altLang="ja-JP" sz="1400" dirty="0" smtClean="0">
              <a:solidFill>
                <a:schemeClr val="tx1"/>
              </a:solidFill>
            </a:endParaRPr>
          </a:p>
          <a:p>
            <a:endParaRPr lang="en-US" altLang="ja-JP" sz="1400" dirty="0" smtClean="0">
              <a:solidFill>
                <a:schemeClr val="tx1"/>
              </a:solidFill>
            </a:endParaRPr>
          </a:p>
        </p:txBody>
      </p:sp>
      <p:sp>
        <p:nvSpPr>
          <p:cNvPr id="21" name="スライド番号プレースホルダ 75"/>
          <p:cNvSpPr>
            <a:spLocks noGrp="1"/>
          </p:cNvSpPr>
          <p:nvPr>
            <p:ph type="sldNum" sz="quarter" idx="12"/>
          </p:nvPr>
        </p:nvSpPr>
        <p:spPr>
          <a:xfrm>
            <a:off x="11533663" y="9831354"/>
            <a:ext cx="3528589" cy="550139"/>
          </a:xfrm>
        </p:spPr>
        <p:txBody>
          <a:bodyPr/>
          <a:lstStyle/>
          <a:p>
            <a:fld id="{1AA2E978-2B89-478F-9825-B0E8CD6A1C6C}" type="slidenum">
              <a:rPr kumimoji="1" lang="ja-JP" altLang="en-US" smtClean="0">
                <a:solidFill>
                  <a:schemeClr val="tx1"/>
                </a:solidFill>
              </a:rPr>
              <a:pPr/>
              <a:t>3</a:t>
            </a:fld>
            <a:endParaRPr kumimoji="1" lang="ja-JP" altLang="en-US"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7849294" y="1494111"/>
            <a:ext cx="7129215" cy="8208912"/>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0272" y="368490"/>
            <a:ext cx="7430555" cy="9921922"/>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en-US" altLang="ja-JP" sz="1600" b="1" dirty="0" smtClean="0">
                <a:solidFill>
                  <a:schemeClr val="tx1"/>
                </a:solidFill>
              </a:rPr>
              <a:t>【</a:t>
            </a:r>
            <a:r>
              <a:rPr lang="ja-JP" altLang="en-US" sz="1600" b="1" dirty="0" smtClean="0">
                <a:solidFill>
                  <a:schemeClr val="tx1"/>
                </a:solidFill>
              </a:rPr>
              <a:t>児童相談所等派遣計画</a:t>
            </a:r>
            <a:r>
              <a:rPr lang="en-US" altLang="ja-JP" sz="1600" b="1" dirty="0" smtClean="0">
                <a:solidFill>
                  <a:schemeClr val="tx1"/>
                </a:solidFill>
              </a:rPr>
              <a:t>】</a:t>
            </a:r>
          </a:p>
          <a:p>
            <a:endParaRPr lang="en-US" altLang="ja-JP" sz="1400" dirty="0" smtClean="0">
              <a:solidFill>
                <a:schemeClr val="tx1"/>
              </a:solidFill>
            </a:endParaRPr>
          </a:p>
          <a:p>
            <a:pPr lvl="0" indent="152400" defTabSz="914400" eaLnBrk="0" fontAlgn="base" hangingPunct="0">
              <a:spcBef>
                <a:spcPct val="0"/>
              </a:spcBef>
              <a:spcAft>
                <a:spcPct val="0"/>
              </a:spcAft>
            </a:pPr>
            <a:r>
              <a:rPr lang="ja-JP" altLang="en-US" sz="1400" dirty="0" smtClean="0">
                <a:solidFill>
                  <a:schemeClr val="tx1"/>
                </a:solidFill>
                <a:latin typeface="+mn-ea"/>
                <a:cs typeface="Times New Roman" pitchFamily="18" charset="0"/>
              </a:rPr>
              <a:t>　○　平成</a:t>
            </a:r>
            <a:r>
              <a:rPr lang="en-US" altLang="ja-JP" sz="1400" dirty="0" smtClean="0">
                <a:solidFill>
                  <a:schemeClr val="tx1"/>
                </a:solidFill>
                <a:latin typeface="+mn-ea"/>
                <a:cs typeface="Times New Roman" pitchFamily="18" charset="0"/>
              </a:rPr>
              <a:t>3</a:t>
            </a:r>
            <a:r>
              <a:rPr lang="ja-JP" altLang="en-US" sz="1400" dirty="0" smtClean="0">
                <a:solidFill>
                  <a:schemeClr val="tx1"/>
                </a:solidFill>
                <a:latin typeface="+mn-ea"/>
                <a:cs typeface="Times New Roman" pitchFamily="18" charset="0"/>
              </a:rPr>
              <a:t>１年３月現在</a:t>
            </a:r>
            <a:endParaRPr lang="en-US" altLang="ja-JP" sz="1400" dirty="0" smtClean="0">
              <a:solidFill>
                <a:schemeClr val="tx1"/>
              </a:solidFill>
              <a:latin typeface="+mn-ea"/>
              <a:cs typeface="Times New Roman" pitchFamily="18" charset="0"/>
            </a:endParaRPr>
          </a:p>
          <a:p>
            <a:pPr lvl="0" indent="152400" defTabSz="914400" eaLnBrk="0" fontAlgn="base" hangingPunct="0">
              <a:spcBef>
                <a:spcPct val="0"/>
              </a:spcBef>
              <a:spcAft>
                <a:spcPct val="0"/>
              </a:spcAft>
            </a:pPr>
            <a:endParaRPr lang="en-US" altLang="ja-JP" sz="1400" dirty="0" smtClean="0">
              <a:solidFill>
                <a:schemeClr val="tx1"/>
              </a:solidFill>
              <a:latin typeface="+mn-ea"/>
              <a:cs typeface="Times New Roman" pitchFamily="18" charset="0"/>
            </a:endParaRPr>
          </a:p>
          <a:p>
            <a:pPr lvl="0" indent="152400" defTabSz="914400" eaLnBrk="0" fontAlgn="base" hangingPunct="0">
              <a:spcBef>
                <a:spcPct val="0"/>
              </a:spcBef>
              <a:spcAft>
                <a:spcPct val="0"/>
              </a:spcAft>
            </a:pPr>
            <a:endParaRPr lang="en-US" altLang="ja-JP" sz="1400" dirty="0" smtClean="0">
              <a:solidFill>
                <a:schemeClr val="tx1"/>
              </a:solidFill>
              <a:latin typeface="+mn-ea"/>
              <a:cs typeface="Times New Roman" pitchFamily="18" charset="0"/>
            </a:endParaRPr>
          </a:p>
          <a:p>
            <a:pPr lvl="0" indent="152400" defTabSz="914400" eaLnBrk="0" fontAlgn="base" hangingPunct="0">
              <a:spcBef>
                <a:spcPct val="0"/>
              </a:spcBef>
              <a:spcAft>
                <a:spcPct val="0"/>
              </a:spcAft>
            </a:pPr>
            <a:endParaRPr lang="ja-JP" altLang="en-US" sz="2000" dirty="0" smtClean="0">
              <a:solidFill>
                <a:schemeClr val="tx1"/>
              </a:solidFill>
              <a:latin typeface="+mn-ea"/>
              <a:cs typeface="ＭＳ Ｐゴシック" pitchFamily="50" charset="-128"/>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ja-JP" sz="1400" dirty="0" smtClean="0"/>
              <a:t>（</a:t>
            </a:r>
            <a:r>
              <a:rPr lang="ja-JP" altLang="en-US" sz="1400" dirty="0" smtClean="0"/>
              <a:t>（</a:t>
            </a:r>
            <a:r>
              <a:rPr lang="ja-JP" altLang="en-US" sz="1400" dirty="0" smtClean="0">
                <a:solidFill>
                  <a:schemeClr val="tx1"/>
                </a:solidFill>
              </a:rPr>
              <a:t>     （</a:t>
            </a:r>
            <a:r>
              <a:rPr lang="ja-JP" altLang="ja-JP" sz="1400" dirty="0" smtClean="0">
                <a:solidFill>
                  <a:schemeClr val="tx1"/>
                </a:solidFill>
              </a:rPr>
              <a:t>注）派遣先を変え、複数回研修を行った職員もいるため、人数欄と派遣実人数欄の</a:t>
            </a:r>
          </a:p>
          <a:p>
            <a:r>
              <a:rPr lang="ja-JP" altLang="en-US" sz="1400" dirty="0" smtClean="0">
                <a:solidFill>
                  <a:schemeClr val="tx1"/>
                </a:solidFill>
              </a:rPr>
              <a:t>                  </a:t>
            </a:r>
            <a:r>
              <a:rPr lang="ja-JP" altLang="ja-JP" sz="1400" dirty="0" smtClean="0">
                <a:solidFill>
                  <a:schemeClr val="tx1"/>
                </a:solidFill>
              </a:rPr>
              <a:t>合計は一致しない。</a:t>
            </a:r>
          </a:p>
          <a:p>
            <a:endParaRPr lang="en-US" altLang="ja-JP" sz="1400" dirty="0" smtClean="0">
              <a:solidFill>
                <a:schemeClr val="tx1"/>
              </a:solidFill>
              <a:latin typeface="+mj-ea"/>
              <a:ea typeface="+mj-ea"/>
            </a:endParaRPr>
          </a:p>
        </p:txBody>
      </p:sp>
      <p:sp>
        <p:nvSpPr>
          <p:cNvPr id="5" name="角丸四角形 4"/>
          <p:cNvSpPr/>
          <p:nvPr/>
        </p:nvSpPr>
        <p:spPr>
          <a:xfrm>
            <a:off x="7631697" y="368707"/>
            <a:ext cx="7430555" cy="9908057"/>
          </a:xfrm>
          <a:prstGeom prst="roundRect">
            <a:avLst>
              <a:gd name="adj" fmla="val 3166"/>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lIns="145434" tIns="72717" rIns="145434" bIns="72717" rtlCol="0" anchor="t" anchorCtr="0"/>
          <a:lstStyle/>
          <a:p>
            <a:r>
              <a:rPr lang="en-US" altLang="ja-JP" sz="1600" b="1" dirty="0" smtClean="0">
                <a:solidFill>
                  <a:schemeClr val="tx1"/>
                </a:solidFill>
                <a:latin typeface="+mn-ea"/>
              </a:rPr>
              <a:t>【</a:t>
            </a:r>
            <a:r>
              <a:rPr lang="ja-JP" altLang="en-US" sz="1600" b="1" dirty="0" smtClean="0">
                <a:solidFill>
                  <a:schemeClr val="tx1"/>
                </a:solidFill>
                <a:latin typeface="+mn-ea"/>
              </a:rPr>
              <a:t>施設概要</a:t>
            </a:r>
            <a:r>
              <a:rPr lang="en-US" altLang="ja-JP" sz="1600" b="1" dirty="0" smtClean="0">
                <a:solidFill>
                  <a:schemeClr val="tx1"/>
                </a:solidFill>
                <a:latin typeface="+mn-ea"/>
              </a:rPr>
              <a:t>】</a:t>
            </a:r>
          </a:p>
          <a:p>
            <a:pPr>
              <a:spcBef>
                <a:spcPts val="600"/>
              </a:spcBef>
            </a:pPr>
            <a:r>
              <a:rPr lang="ja-JP" altLang="en-US" sz="1400" dirty="0" smtClean="0">
                <a:solidFill>
                  <a:schemeClr val="tx1"/>
                </a:solidFill>
              </a:rPr>
              <a:t>　○住所　：　荒川区荒川一丁目５０番地３他</a:t>
            </a:r>
          </a:p>
          <a:p>
            <a:endParaRPr lang="en-US" altLang="ja-JP" sz="1400" dirty="0" smtClean="0">
              <a:solidFill>
                <a:schemeClr val="tx1"/>
              </a:solidFill>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a:p>
            <a:endParaRPr lang="en-US" altLang="ja-JP" sz="1400" dirty="0" smtClean="0">
              <a:solidFill>
                <a:schemeClr val="tx1"/>
              </a:solidFill>
              <a:latin typeface="+mj-ea"/>
              <a:ea typeface="+mj-ea"/>
            </a:endParaRPr>
          </a:p>
          <a:p>
            <a:r>
              <a:rPr lang="ja-JP" altLang="en-US" sz="1400" dirty="0" smtClean="0">
                <a:solidFill>
                  <a:schemeClr val="tx1"/>
                </a:solidFill>
                <a:latin typeface="+mj-ea"/>
                <a:ea typeface="+mj-ea"/>
              </a:rPr>
              <a:t>　</a:t>
            </a:r>
            <a:endParaRPr lang="en-US" altLang="ja-JP" sz="1400" dirty="0" smtClean="0">
              <a:solidFill>
                <a:schemeClr val="tx1"/>
              </a:solidFill>
              <a:latin typeface="+mj-ea"/>
              <a:ea typeface="+mj-ea"/>
            </a:endParaRPr>
          </a:p>
        </p:txBody>
      </p:sp>
      <p:sp>
        <p:nvSpPr>
          <p:cNvPr id="6" name="正方形/長方形 5"/>
          <p:cNvSpPr/>
          <p:nvPr/>
        </p:nvSpPr>
        <p:spPr>
          <a:xfrm>
            <a:off x="12847674" y="56231"/>
            <a:ext cx="2071702" cy="285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＜参考資料＞</a:t>
            </a:r>
            <a:endParaRPr kumimoji="1" lang="ja-JP" altLang="en-US" sz="2000" dirty="0">
              <a:solidFill>
                <a:schemeClr val="tx1"/>
              </a:solidFill>
            </a:endParaRPr>
          </a:p>
        </p:txBody>
      </p:sp>
      <p:sp>
        <p:nvSpPr>
          <p:cNvPr id="1029" name="Rectangle 5"/>
          <p:cNvSpPr>
            <a:spLocks noChangeArrowheads="1"/>
          </p:cNvSpPr>
          <p:nvPr/>
        </p:nvSpPr>
        <p:spPr bwMode="auto">
          <a:xfrm>
            <a:off x="0" y="0"/>
            <a:ext cx="64633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5240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tx1"/>
                </a:solidFill>
                <a:effectLst/>
                <a:latin typeface="ＭＳ 明朝" pitchFamily="17" charset="-128"/>
                <a:ea typeface="ＭＳ 明朝" pitchFamily="17" charset="-128"/>
                <a:cs typeface="Times New Roman" pitchFamily="18" charset="0"/>
              </a:rPr>
              <a:t>　　</a:t>
            </a:r>
            <a:endParaRPr kumimoji="1" lang="ja-JP" altLang="en-US"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9" name="スライド番号プレースホルダ 75"/>
          <p:cNvSpPr>
            <a:spLocks noGrp="1"/>
          </p:cNvSpPr>
          <p:nvPr>
            <p:ph type="sldNum" sz="quarter" idx="12"/>
          </p:nvPr>
        </p:nvSpPr>
        <p:spPr>
          <a:xfrm>
            <a:off x="11533663" y="9759916"/>
            <a:ext cx="3528589" cy="550139"/>
          </a:xfrm>
        </p:spPr>
        <p:txBody>
          <a:bodyPr/>
          <a:lstStyle/>
          <a:p>
            <a:fld id="{1AA2E978-2B89-478F-9825-B0E8CD6A1C6C}" type="slidenum">
              <a:rPr kumimoji="1" lang="ja-JP" altLang="en-US" smtClean="0">
                <a:solidFill>
                  <a:schemeClr val="tx1"/>
                </a:solidFill>
              </a:rPr>
              <a:pPr/>
              <a:t>4</a:t>
            </a:fld>
            <a:endParaRPr kumimoji="1" lang="ja-JP" altLang="en-US" dirty="0">
              <a:solidFill>
                <a:schemeClr val="tx1"/>
              </a:solidFill>
            </a:endParaRPr>
          </a:p>
        </p:txBody>
      </p:sp>
      <p:pic>
        <p:nvPicPr>
          <p:cNvPr id="1034" name="Picture 10"/>
          <p:cNvPicPr>
            <a:picLocks noChangeAspect="1" noChangeArrowheads="1"/>
          </p:cNvPicPr>
          <p:nvPr/>
        </p:nvPicPr>
        <p:blipFill>
          <a:blip r:embed="rId2" cstate="print"/>
          <a:srcRect/>
          <a:stretch>
            <a:fillRect/>
          </a:stretch>
        </p:blipFill>
        <p:spPr bwMode="auto">
          <a:xfrm>
            <a:off x="7561262" y="5526559"/>
            <a:ext cx="7416824" cy="4868918"/>
          </a:xfrm>
          <a:prstGeom prst="rect">
            <a:avLst/>
          </a:prstGeom>
          <a:noFill/>
          <a:ln w="9525">
            <a:noFill/>
            <a:miter lim="800000"/>
            <a:headEnd/>
            <a:tailEnd/>
          </a:ln>
          <a:effectLst/>
        </p:spPr>
      </p:pic>
      <p:pic>
        <p:nvPicPr>
          <p:cNvPr id="18" name="図 17"/>
          <p:cNvPicPr/>
          <p:nvPr/>
        </p:nvPicPr>
        <p:blipFill>
          <a:blip r:embed="rId3" cstate="print">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8262713" y="1105059"/>
            <a:ext cx="6283325" cy="4061460"/>
          </a:xfrm>
          <a:prstGeom prst="rect">
            <a:avLst/>
          </a:prstGeom>
          <a:noFill/>
          <a:ln>
            <a:noFill/>
          </a:ln>
        </p:spPr>
      </p:pic>
      <p:pic>
        <p:nvPicPr>
          <p:cNvPr id="1026" name="Picture 2"/>
          <p:cNvPicPr>
            <a:picLocks noChangeAspect="1" noChangeArrowheads="1"/>
          </p:cNvPicPr>
          <p:nvPr/>
        </p:nvPicPr>
        <p:blipFill>
          <a:blip r:embed="rId4" cstate="print"/>
          <a:srcRect/>
          <a:stretch>
            <a:fillRect/>
          </a:stretch>
        </p:blipFill>
        <p:spPr bwMode="auto">
          <a:xfrm>
            <a:off x="216446" y="1494111"/>
            <a:ext cx="7056784" cy="7323137"/>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1791</TotalTime>
  <Words>404</Words>
  <Application>Microsoft Office PowerPoint</Application>
  <PresentationFormat>ユーザー設定</PresentationFormat>
  <Paragraphs>270</Paragraphs>
  <Slides>4</Slides>
  <Notes>0</Notes>
  <HiddenSlides>0</HiddenSlides>
  <MMClips>0</MMClips>
  <ScaleCrop>false</ScaleCrop>
  <HeadingPairs>
    <vt:vector size="4" baseType="variant">
      <vt:variant>
        <vt:lpstr>テーマ</vt:lpstr>
      </vt:variant>
      <vt:variant>
        <vt:i4>1</vt:i4>
      </vt:variant>
      <vt:variant>
        <vt:lpstr>スライド タイトル</vt:lpstr>
      </vt:variant>
      <vt:variant>
        <vt:i4>4</vt:i4>
      </vt:variant>
    </vt:vector>
  </HeadingPairs>
  <TitlesOfParts>
    <vt:vector size="5" baseType="lpstr">
      <vt:lpstr>Office テーマ</vt:lpstr>
      <vt:lpstr>（仮称）荒川区子ども家庭総合センター（荒川区児童相談所）設置計画（案）の概要</vt:lpstr>
      <vt:lpstr>スライド 2</vt:lpstr>
      <vt:lpstr>スライド 3</vt:lpstr>
      <vt:lpstr>スライド 4</vt:lpstr>
    </vt:vector>
  </TitlesOfParts>
  <Company>荒川区</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各種所要額等</dc:title>
  <dc:creator>荒川区</dc:creator>
  <cp:lastModifiedBy>荒川区</cp:lastModifiedBy>
  <cp:revision>292</cp:revision>
  <cp:lastPrinted>2018-08-22T09:32:57Z</cp:lastPrinted>
  <dcterms:created xsi:type="dcterms:W3CDTF">2017-07-14T05:46:53Z</dcterms:created>
  <dcterms:modified xsi:type="dcterms:W3CDTF">2019-04-14T23:42:50Z</dcterms:modified>
</cp:coreProperties>
</file>